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4" r:id="rId20"/>
    <p:sldId id="275" r:id="rId21"/>
    <p:sldId id="280" r:id="rId22"/>
    <p:sldId id="279" r:id="rId23"/>
    <p:sldId id="283" r:id="rId24"/>
    <p:sldId id="276" r:id="rId25"/>
    <p:sldId id="281" r:id="rId26"/>
    <p:sldId id="277" r:id="rId27"/>
    <p:sldId id="282" r:id="rId28"/>
    <p:sldId id="278" r:id="rId29"/>
    <p:sldId id="285" r:id="rId30"/>
    <p:sldId id="286" r:id="rId31"/>
    <p:sldId id="28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057" autoAdjust="0"/>
  </p:normalViewPr>
  <p:slideViewPr>
    <p:cSldViewPr snapToGrid="0">
      <p:cViewPr varScale="1">
        <p:scale>
          <a:sx n="65" d="100"/>
          <a:sy n="65" d="100"/>
        </p:scale>
        <p:origin x="724" y="6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97502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2934243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he-IL"/>
              <a:t>לחץ כדי לערוך סגנון כותרת של תבנית בסיס</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776855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he-IL"/>
              <a:t>לחץ כדי לערוך סגנון כותרת של תבנית בסיס</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1723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36689137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4175279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4"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2560941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nchorCtr="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392205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707024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161274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410226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72491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477878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7" name="Date Placeholder 2"/>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3"/>
          <p:cNvSpPr>
            <a:spLocks noGrp="1"/>
          </p:cNvSpPr>
          <p:nvPr>
            <p:ph type="ftr" sz="quarter" idx="11"/>
          </p:nvPr>
        </p:nvSpPr>
        <p:spPr/>
        <p:txBody>
          <a:bodyPr/>
          <a:lstStyle/>
          <a:p>
            <a:endParaRPr lang="he-IL"/>
          </a:p>
        </p:txBody>
      </p:sp>
      <p:sp>
        <p:nvSpPr>
          <p:cNvPr id="6" name="Slide Number Placeholder 4"/>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25484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2"/>
          <p:cNvSpPr>
            <a:spLocks noGrp="1"/>
          </p:cNvSpPr>
          <p:nvPr>
            <p:ph type="ftr" sz="quarter" idx="11"/>
          </p:nvPr>
        </p:nvSpPr>
        <p:spPr/>
        <p:txBody>
          <a:bodyPr/>
          <a:lstStyle/>
          <a:p>
            <a:endParaRPr lang="he-IL"/>
          </a:p>
        </p:txBody>
      </p:sp>
      <p:sp>
        <p:nvSpPr>
          <p:cNvPr id="6" name="Slide Number Placeholder 3"/>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3365633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7" name="Date Placeholder 4"/>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5" name="Footer Placeholder 5"/>
          <p:cNvSpPr>
            <a:spLocks noGrp="1"/>
          </p:cNvSpPr>
          <p:nvPr>
            <p:ph type="ftr" sz="quarter" idx="11"/>
          </p:nvPr>
        </p:nvSpPr>
        <p:spPr/>
        <p:txBody>
          <a:bodyPr/>
          <a:lstStyle/>
          <a:p>
            <a:endParaRPr lang="he-IL"/>
          </a:p>
        </p:txBody>
      </p:sp>
      <p:sp>
        <p:nvSpPr>
          <p:cNvPr id="6" name="Slide Number Placeholder 6"/>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1346087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F70819B8-1D8F-4C65-BDA5-C3BEF63597F8}" type="datetimeFigureOut">
              <a:rPr lang="he-IL" smtClean="0"/>
              <a:t>כ"ב/אלול/תשפ"ד</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C0D1351C-836D-41E1-BA6B-10E35E9B7504}" type="slidenum">
              <a:rPr lang="he-IL" smtClean="0"/>
              <a:t>‹#›</a:t>
            </a:fld>
            <a:endParaRPr lang="he-IL"/>
          </a:p>
        </p:txBody>
      </p:sp>
    </p:spTree>
    <p:extLst>
      <p:ext uri="{BB962C8B-B14F-4D97-AF65-F5344CB8AC3E}">
        <p14:creationId xmlns:p14="http://schemas.microsoft.com/office/powerpoint/2010/main" val="42105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70819B8-1D8F-4C65-BDA5-C3BEF63597F8}" type="datetimeFigureOut">
              <a:rPr lang="he-IL" smtClean="0"/>
              <a:t>כ"ב/אלול/תשפ"ד</a:t>
            </a:fld>
            <a:endParaRPr lang="he-IL"/>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he-IL"/>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0D1351C-836D-41E1-BA6B-10E35E9B7504}" type="slidenum">
              <a:rPr lang="he-IL" smtClean="0"/>
              <a:t>‹#›</a:t>
            </a:fld>
            <a:endParaRPr lang="he-IL"/>
          </a:p>
        </p:txBody>
      </p:sp>
    </p:spTree>
    <p:extLst>
      <p:ext uri="{BB962C8B-B14F-4D97-AF65-F5344CB8AC3E}">
        <p14:creationId xmlns:p14="http://schemas.microsoft.com/office/powerpoint/2010/main" val="2045705412"/>
      </p:ext>
    </p:extLst>
  </p:cSld>
  <p:clrMap bg1="dk1" tx1="lt1" bg2="dk2"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Lst>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f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6.jf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8E3D0FA3-632C-F511-0949-FF6A1F52CB68}"/>
              </a:ext>
            </a:extLst>
          </p:cNvPr>
          <p:cNvSpPr>
            <a:spLocks noGrp="1"/>
          </p:cNvSpPr>
          <p:nvPr>
            <p:ph type="subTitle" idx="1"/>
          </p:nvPr>
        </p:nvSpPr>
        <p:spPr>
          <a:xfrm>
            <a:off x="233680" y="496166"/>
            <a:ext cx="8825658" cy="861420"/>
          </a:xfrm>
        </p:spPr>
        <p:txBody>
          <a:bodyPr>
            <a:normAutofit fontScale="25000" lnSpcReduction="20000"/>
          </a:bodyPr>
          <a:lstStyle/>
          <a:p>
            <a:pPr marL="0" marR="0" algn="l" rtl="1">
              <a:lnSpc>
                <a:spcPct val="107000"/>
              </a:lnSpc>
              <a:spcBef>
                <a:spcPts val="0"/>
              </a:spcBef>
              <a:spcAft>
                <a:spcPts val="800"/>
              </a:spcAft>
            </a:pPr>
            <a:r>
              <a:rPr lang="en-US" sz="8800" b="1" kern="100" dirty="0">
                <a:solidFill>
                  <a:schemeClr val="bg1"/>
                </a:solidFill>
                <a:effectLst/>
                <a:highlight>
                  <a:srgbClr val="C0C0C0"/>
                </a:highlight>
                <a:latin typeface="Aptos" panose="020B0004020202020204" pitchFamily="34" charset="0"/>
                <a:ea typeface="Aptos" panose="020B0004020202020204" pitchFamily="34" charset="0"/>
                <a:cs typeface="Arial" panose="020B0604020202020204" pitchFamily="34" charset="0"/>
              </a:rPr>
              <a:t>Submit:</a:t>
            </a:r>
          </a:p>
          <a:p>
            <a:pPr marL="0" marR="0" algn="l" rtl="1">
              <a:lnSpc>
                <a:spcPct val="107000"/>
              </a:lnSpc>
              <a:spcBef>
                <a:spcPts val="0"/>
              </a:spcBef>
              <a:spcAft>
                <a:spcPts val="800"/>
              </a:spcAft>
            </a:pPr>
            <a:r>
              <a:rPr lang="en-US" sz="8800" b="1" kern="100" dirty="0">
                <a:solidFill>
                  <a:schemeClr val="bg1"/>
                </a:solidFill>
                <a:effectLst/>
                <a:highlight>
                  <a:srgbClr val="C0C0C0"/>
                </a:highlight>
                <a:latin typeface="Aptos" panose="020B0004020202020204" pitchFamily="34" charset="0"/>
                <a:ea typeface="Aptos" panose="020B0004020202020204" pitchFamily="34" charset="0"/>
                <a:cs typeface="Arial" panose="020B0604020202020204" pitchFamily="34" charset="0"/>
              </a:rPr>
              <a:t>LIOR MALUL  ID:209305226</a:t>
            </a:r>
          </a:p>
          <a:p>
            <a:pPr marL="0" marR="0" algn="l" rtl="1">
              <a:lnSpc>
                <a:spcPct val="107000"/>
              </a:lnSpc>
              <a:spcBef>
                <a:spcPts val="0"/>
              </a:spcBef>
              <a:spcAft>
                <a:spcPts val="800"/>
              </a:spcAft>
            </a:pPr>
            <a:r>
              <a:rPr lang="en-US" sz="8800" b="1" kern="100" dirty="0">
                <a:solidFill>
                  <a:schemeClr val="bg1"/>
                </a:solidFill>
                <a:effectLst/>
                <a:highlight>
                  <a:srgbClr val="C0C0C0"/>
                </a:highlight>
                <a:latin typeface="Aptos" panose="020B0004020202020204" pitchFamily="34" charset="0"/>
                <a:ea typeface="Aptos" panose="020B0004020202020204" pitchFamily="34" charset="0"/>
                <a:cs typeface="Arial" panose="020B0604020202020204" pitchFamily="34" charset="0"/>
              </a:rPr>
              <a:t>RON GOLAN ID:211494711</a:t>
            </a:r>
          </a:p>
          <a:p>
            <a:endParaRPr lang="he-IL" dirty="0">
              <a:highlight>
                <a:srgbClr val="C0C0C0"/>
              </a:highlight>
            </a:endParaRPr>
          </a:p>
        </p:txBody>
      </p:sp>
    </p:spTree>
    <p:extLst>
      <p:ext uri="{BB962C8B-B14F-4D97-AF65-F5344CB8AC3E}">
        <p14:creationId xmlns:p14="http://schemas.microsoft.com/office/powerpoint/2010/main" val="3206093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63F90C-C9C5-EF7D-3DBC-2D597F7F0AA2}"/>
              </a:ext>
            </a:extLst>
          </p:cNvPr>
          <p:cNvSpPr>
            <a:spLocks noGrp="1"/>
          </p:cNvSpPr>
          <p:nvPr>
            <p:ph type="title"/>
          </p:nvPr>
        </p:nvSpPr>
        <p:spPr>
          <a:xfrm>
            <a:off x="4878056" y="609601"/>
            <a:ext cx="5576119" cy="1641986"/>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Lemur (Subclass of animal)</a:t>
            </a:r>
            <a:endParaRPr lang="he-IL" sz="3600" dirty="0"/>
          </a:p>
        </p:txBody>
      </p:sp>
      <p:pic>
        <p:nvPicPr>
          <p:cNvPr id="5" name="Picture 4" descr="Lemur holding a rope">
            <a:extLst>
              <a:ext uri="{FF2B5EF4-FFF2-40B4-BE49-F238E27FC236}">
                <a16:creationId xmlns:a16="http://schemas.microsoft.com/office/drawing/2014/main" id="{05765FBC-56D5-9F98-1412-CC3C25AB0BFA}"/>
              </a:ext>
            </a:extLst>
          </p:cNvPr>
          <p:cNvPicPr>
            <a:picLocks noChangeAspect="1"/>
          </p:cNvPicPr>
          <p:nvPr/>
        </p:nvPicPr>
        <p:blipFill>
          <a:blip r:embed="rId3"/>
          <a:srcRect l="31884" r="23344" b="-1"/>
          <a:stretch/>
        </p:blipFill>
        <p:spPr>
          <a:xfrm>
            <a:off x="-1" y="10"/>
            <a:ext cx="4634680" cy="6857990"/>
          </a:xfrm>
          <a:prstGeom prst="rect">
            <a:avLst/>
          </a:prstGeom>
        </p:spPr>
      </p:pic>
      <p:sp>
        <p:nvSpPr>
          <p:cNvPr id="3" name="מציין מיקום תוכן 2">
            <a:extLst>
              <a:ext uri="{FF2B5EF4-FFF2-40B4-BE49-F238E27FC236}">
                <a16:creationId xmlns:a16="http://schemas.microsoft.com/office/drawing/2014/main" id="{55143B61-E2E4-E2E7-5079-24AAE757D8E7}"/>
              </a:ext>
            </a:extLst>
          </p:cNvPr>
          <p:cNvSpPr>
            <a:spLocks noGrp="1"/>
          </p:cNvSpPr>
          <p:nvPr>
            <p:ph idx="1"/>
          </p:nvPr>
        </p:nvSpPr>
        <p:spPr>
          <a:xfrm>
            <a:off x="4878056" y="1805940"/>
            <a:ext cx="7032004" cy="4316729"/>
          </a:xfrm>
        </p:spPr>
        <p:txBody>
          <a:bodyPr>
            <a:noAutofit/>
          </a:bodyPr>
          <a:lstStyle/>
          <a:p>
            <a:pPr marL="0" marR="0" algn="l" rtl="1">
              <a:lnSpc>
                <a:spcPct val="90000"/>
              </a:lnSpc>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lnSpc>
                <a:spcPct val="90000"/>
              </a:lnSpc>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Animal attributes: ID (</a:t>
            </a:r>
            <a:r>
              <a:rPr lang="en-US" sz="2600" kern="100" dirty="0">
                <a:latin typeface="Aptos" panose="020B0004020202020204" pitchFamily="34" charset="0"/>
                <a:ea typeface="Aptos" panose="020B0004020202020204" pitchFamily="34" charset="0"/>
                <a:cs typeface="Arial" panose="020B0604020202020204" pitchFamily="34" charset="0"/>
              </a:rPr>
              <a:t>Key),</a:t>
            </a:r>
            <a:r>
              <a:rPr lang="en-US" sz="2600" kern="100" dirty="0">
                <a:effectLst/>
                <a:latin typeface="Aptos" panose="020B0004020202020204" pitchFamily="34" charset="0"/>
                <a:ea typeface="Aptos" panose="020B0004020202020204" pitchFamily="34" charset="0"/>
                <a:cs typeface="Arial" panose="020B0604020202020204" pitchFamily="34" charset="0"/>
              </a:rPr>
              <a:t> name, age, height, happiness</a:t>
            </a:r>
          </a:p>
          <a:p>
            <a:pPr marL="0" marR="0" algn="l" rtl="1">
              <a:lnSpc>
                <a:spcPct val="90000"/>
              </a:lnSpc>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Lifespan = 15</a:t>
            </a:r>
          </a:p>
          <a:p>
            <a:pPr marL="0" marR="0" algn="l" rtl="1">
              <a:lnSpc>
                <a:spcPct val="90000"/>
              </a:lnSpc>
              <a:spcBef>
                <a:spcPts val="0"/>
              </a:spcBef>
              <a:spcAft>
                <a:spcPts val="800"/>
              </a:spcAft>
            </a:pPr>
            <a:endParaRPr lang="en-US" sz="26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lnSpc>
                <a:spcPct val="90000"/>
              </a:lnSpc>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Feed: the food that needs per day (4 fish)</a:t>
            </a:r>
          </a:p>
          <a:p>
            <a:pPr marL="0" marR="0" algn="l" rtl="1">
              <a:lnSpc>
                <a:spcPct val="90000"/>
              </a:lnSpc>
              <a:spcBef>
                <a:spcPts val="0"/>
              </a:spcBef>
              <a:spcAft>
                <a:spcPts val="300"/>
              </a:spcAft>
            </a:pPr>
            <a:r>
              <a:rPr lang="en-US" sz="26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600" kern="100" dirty="0">
                <a:effectLst/>
                <a:latin typeface="Aptos" panose="020B0004020202020204" pitchFamily="34" charset="0"/>
                <a:ea typeface="Aptos" panose="020B0004020202020204" pitchFamily="34" charset="0"/>
                <a:cs typeface="Arial" panose="020B0604020202020204" pitchFamily="34" charset="0"/>
              </a:rPr>
              <a:t>: the noise the penguin make (I like to move it).</a:t>
            </a:r>
          </a:p>
          <a:p>
            <a:pPr algn="l">
              <a:lnSpc>
                <a:spcPct val="90000"/>
              </a:lnSpc>
            </a:pPr>
            <a:endParaRPr lang="he-IL" sz="2600" dirty="0"/>
          </a:p>
        </p:txBody>
      </p:sp>
    </p:spTree>
    <p:extLst>
      <p:ext uri="{BB962C8B-B14F-4D97-AF65-F5344CB8AC3E}">
        <p14:creationId xmlns:p14="http://schemas.microsoft.com/office/powerpoint/2010/main" val="294090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B26ED1-63BA-A8CF-DE52-BE5387E7759E}"/>
              </a:ext>
            </a:extLst>
          </p:cNvPr>
          <p:cNvSpPr>
            <a:spLocks noGrp="1"/>
          </p:cNvSpPr>
          <p:nvPr>
            <p:ph type="title"/>
          </p:nvPr>
        </p:nvSpPr>
        <p:spPr>
          <a:xfrm>
            <a:off x="650668" y="609601"/>
            <a:ext cx="6710252" cy="1641986"/>
          </a:xfrm>
        </p:spPr>
        <p:txBody>
          <a:bodyPr>
            <a:normAutofit/>
          </a:bodyPr>
          <a:lstStyle/>
          <a:p>
            <a:pPr algn="ctr"/>
            <a:r>
              <a:rPr lang="en-US" sz="3500" kern="100" dirty="0">
                <a:effectLst/>
                <a:latin typeface="Aptos" panose="020B0004020202020204" pitchFamily="34" charset="0"/>
                <a:ea typeface="Aptos" panose="020B0004020202020204" pitchFamily="34" charset="0"/>
                <a:cs typeface="Arial" panose="020B0604020202020204" pitchFamily="34" charset="0"/>
              </a:rPr>
              <a:t>Carnivore (Subclass of animal)</a:t>
            </a:r>
            <a:endParaRPr lang="he-IL" sz="3500" dirty="0"/>
          </a:p>
        </p:txBody>
      </p:sp>
      <p:pic>
        <p:nvPicPr>
          <p:cNvPr id="5" name="Picture 4" descr="A race between four rabbits and one tortoise and the tortoise is on the lead">
            <a:extLst>
              <a:ext uri="{FF2B5EF4-FFF2-40B4-BE49-F238E27FC236}">
                <a16:creationId xmlns:a16="http://schemas.microsoft.com/office/drawing/2014/main" id="{2F432340-A71F-0923-CCDA-92F29D1B9B41}"/>
              </a:ext>
            </a:extLst>
          </p:cNvPr>
          <p:cNvPicPr>
            <a:picLocks noChangeAspect="1"/>
          </p:cNvPicPr>
          <p:nvPr/>
        </p:nvPicPr>
        <p:blipFill>
          <a:blip r:embed="rId3"/>
          <a:srcRect l="23312" r="21807" b="2"/>
          <a:stretch/>
        </p:blipFill>
        <p:spPr>
          <a:xfrm>
            <a:off x="7548152" y="10"/>
            <a:ext cx="4646658" cy="6857990"/>
          </a:xfrm>
          <a:prstGeom prst="rect">
            <a:avLst/>
          </a:prstGeom>
        </p:spPr>
      </p:pic>
      <p:sp>
        <p:nvSpPr>
          <p:cNvPr id="9" name="Rectangle 8">
            <a:extLst>
              <a:ext uri="{FF2B5EF4-FFF2-40B4-BE49-F238E27FC236}">
                <a16:creationId xmlns:a16="http://schemas.microsoft.com/office/drawing/2014/main" id="{EF049B09-93BA-40D3-8B80-788A87C8F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51A9854D-96A0-C749-CAB2-6CFC9FF8C38D}"/>
              </a:ext>
            </a:extLst>
          </p:cNvPr>
          <p:cNvSpPr>
            <a:spLocks noGrp="1"/>
          </p:cNvSpPr>
          <p:nvPr>
            <p:ph idx="1"/>
          </p:nvPr>
        </p:nvSpPr>
        <p:spPr>
          <a:xfrm>
            <a:off x="650668" y="1840230"/>
            <a:ext cx="6249784" cy="4408169"/>
          </a:xfrm>
        </p:spPr>
        <p:txBody>
          <a:bodyPr>
            <a:normAutofit/>
          </a:bodyPr>
          <a:lstStyle/>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Animal attributes: ID (</a:t>
            </a:r>
            <a:r>
              <a:rPr lang="en-US" sz="2600" kern="100" dirty="0">
                <a:latin typeface="Aptos" panose="020B0004020202020204" pitchFamily="34" charset="0"/>
                <a:ea typeface="Aptos" panose="020B0004020202020204" pitchFamily="34" charset="0"/>
                <a:cs typeface="Arial" panose="020B0604020202020204" pitchFamily="34" charset="0"/>
              </a:rPr>
              <a:t>Key),</a:t>
            </a:r>
            <a:r>
              <a:rPr lang="en-US" sz="2600" kern="100" dirty="0">
                <a:effectLst/>
                <a:latin typeface="Aptos" panose="020B0004020202020204" pitchFamily="34" charset="0"/>
                <a:ea typeface="Aptos" panose="020B0004020202020204" pitchFamily="34" charset="0"/>
                <a:cs typeface="Arial" panose="020B0604020202020204" pitchFamily="34" charset="0"/>
              </a:rPr>
              <a:t> name, age, happiness</a:t>
            </a: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Gender: the gender of the Carnivore</a:t>
            </a: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Lifespan = 15</a:t>
            </a:r>
          </a:p>
          <a:p>
            <a:pPr marL="0" marR="0" algn="l" rtl="1">
              <a:spcBef>
                <a:spcPts val="0"/>
              </a:spcBef>
              <a:spcAft>
                <a:spcPts val="800"/>
              </a:spcAft>
            </a:pPr>
            <a:endParaRPr lang="en-US" sz="26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No functions (but get, and set).</a:t>
            </a:r>
          </a:p>
          <a:p>
            <a:pPr algn="l"/>
            <a:endParaRPr lang="he-IL" sz="2600" dirty="0"/>
          </a:p>
        </p:txBody>
      </p:sp>
    </p:spTree>
    <p:extLst>
      <p:ext uri="{BB962C8B-B14F-4D97-AF65-F5344CB8AC3E}">
        <p14:creationId xmlns:p14="http://schemas.microsoft.com/office/powerpoint/2010/main" val="2525740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2AB8D9-26F1-B4CA-D3F1-C4AD149A0592}"/>
              </a:ext>
            </a:extLst>
          </p:cNvPr>
          <p:cNvSpPr>
            <a:spLocks noGrp="1"/>
          </p:cNvSpPr>
          <p:nvPr>
            <p:ph type="title"/>
          </p:nvPr>
        </p:nvSpPr>
        <p:spPr>
          <a:xfrm>
            <a:off x="4479489" y="609601"/>
            <a:ext cx="5797521" cy="1641986"/>
          </a:xfrm>
        </p:spPr>
        <p:txBody>
          <a:bodyPr>
            <a:normAutofit/>
          </a:bodyPr>
          <a:lstStyle/>
          <a:p>
            <a:r>
              <a:rPr lang="en-US" sz="3600" kern="100" dirty="0">
                <a:effectLst/>
                <a:latin typeface="Aptos" panose="020B0004020202020204" pitchFamily="34" charset="0"/>
                <a:ea typeface="Aptos" panose="020B0004020202020204" pitchFamily="34" charset="0"/>
                <a:cs typeface="Arial" panose="020B0604020202020204" pitchFamily="34" charset="0"/>
              </a:rPr>
              <a:t>Lion (Subclass of Carnivore)</a:t>
            </a:r>
            <a:endParaRPr lang="he-IL" sz="3600" dirty="0"/>
          </a:p>
        </p:txBody>
      </p:sp>
      <p:pic>
        <p:nvPicPr>
          <p:cNvPr id="11" name="Picture 4" descr="Lions running">
            <a:extLst>
              <a:ext uri="{FF2B5EF4-FFF2-40B4-BE49-F238E27FC236}">
                <a16:creationId xmlns:a16="http://schemas.microsoft.com/office/drawing/2014/main" id="{C74E23DB-F071-A52C-DEF7-4C9A1E18AC88}"/>
              </a:ext>
            </a:extLst>
          </p:cNvPr>
          <p:cNvPicPr>
            <a:picLocks noChangeAspect="1"/>
          </p:cNvPicPr>
          <p:nvPr/>
        </p:nvPicPr>
        <p:blipFill>
          <a:blip r:embed="rId3"/>
          <a:srcRect l="42090" r="16924"/>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8EE6FAE0-E406-4308-4B77-9CD5827D305D}"/>
              </a:ext>
            </a:extLst>
          </p:cNvPr>
          <p:cNvSpPr>
            <a:spLocks noGrp="1"/>
          </p:cNvSpPr>
          <p:nvPr>
            <p:ph idx="1"/>
          </p:nvPr>
        </p:nvSpPr>
        <p:spPr>
          <a:xfrm>
            <a:off x="4479489" y="1764030"/>
            <a:ext cx="6241851" cy="4202430"/>
          </a:xfrm>
        </p:spPr>
        <p:txBody>
          <a:bodyPr>
            <a:noAutofit/>
          </a:bodyPr>
          <a:lstStyle/>
          <a:p>
            <a:pPr marL="0" marR="0" indent="0" algn="l" rtl="1">
              <a:spcBef>
                <a:spcPts val="0"/>
              </a:spcBef>
              <a:spcAft>
                <a:spcPts val="800"/>
              </a:spcAft>
              <a:buNone/>
            </a:pPr>
            <a:r>
              <a:rPr lang="en-US" sz="2600" dirty="0">
                <a:effectLst/>
                <a:latin typeface="Aptos" panose="020B0004020202020204" pitchFamily="34" charset="0"/>
                <a:ea typeface="Aptos" panose="020B0004020202020204" pitchFamily="34" charset="0"/>
                <a:cs typeface="Arial" panose="020B0604020202020204" pitchFamily="34" charset="0"/>
              </a:rPr>
              <a:t>Attributes:</a:t>
            </a:r>
            <a:r>
              <a:rPr lang="en-US" sz="2600" kern="100" dirty="0">
                <a:effectLst/>
                <a:latin typeface="Aptos" panose="020B0004020202020204" pitchFamily="34" charset="0"/>
                <a:ea typeface="Aptos" panose="020B0004020202020204" pitchFamily="34" charset="0"/>
                <a:cs typeface="Arial" panose="020B0604020202020204" pitchFamily="34" charset="0"/>
              </a:rPr>
              <a:t> </a:t>
            </a:r>
            <a:endParaRPr lang="en-US" sz="2600" kern="100" dirty="0">
              <a:latin typeface="Aptos" panose="020B0004020202020204" pitchFamily="34" charset="0"/>
              <a:ea typeface="Aptos" panose="020B0004020202020204" pitchFamily="34" charset="0"/>
              <a:cs typeface="Arial" panose="020B0604020202020204" pitchFamily="34" charset="0"/>
            </a:endParaRPr>
          </a:p>
          <a:p>
            <a:pPr marL="0" marR="0" indent="0" algn="l" rtl="1">
              <a:spcBef>
                <a:spcPts val="0"/>
              </a:spcBef>
              <a:spcAft>
                <a:spcPts val="800"/>
              </a:spcAft>
              <a:buNone/>
            </a:pPr>
            <a:r>
              <a:rPr lang="en-US" sz="2600" kern="100" dirty="0">
                <a:effectLst/>
                <a:latin typeface="Aptos" panose="020B0004020202020204" pitchFamily="34" charset="0"/>
                <a:ea typeface="Aptos" panose="020B0004020202020204" pitchFamily="34" charset="0"/>
                <a:cs typeface="Arial" panose="020B0604020202020204" pitchFamily="34" charset="0"/>
              </a:rPr>
              <a:t>Carnivore attributes: ID (</a:t>
            </a:r>
            <a:r>
              <a:rPr lang="en-US" sz="2600" kern="100" dirty="0">
                <a:latin typeface="Aptos" panose="020B0004020202020204" pitchFamily="34" charset="0"/>
                <a:ea typeface="Aptos" panose="020B0004020202020204" pitchFamily="34" charset="0"/>
                <a:cs typeface="Arial" panose="020B0604020202020204" pitchFamily="34" charset="0"/>
              </a:rPr>
              <a:t>Key),</a:t>
            </a:r>
            <a:r>
              <a:rPr lang="en-US" sz="2600" kern="100" dirty="0">
                <a:effectLst/>
                <a:latin typeface="Aptos" panose="020B0004020202020204" pitchFamily="34" charset="0"/>
                <a:ea typeface="Aptos" panose="020B0004020202020204" pitchFamily="34" charset="0"/>
                <a:cs typeface="Arial" panose="020B0604020202020204" pitchFamily="34" charset="0"/>
              </a:rPr>
              <a:t> name, age, happiness, gender.</a:t>
            </a:r>
            <a:endParaRPr lang="he-IL" sz="2600" kern="100" dirty="0">
              <a:effectLst/>
              <a:latin typeface="Aptos" panose="020B0004020202020204" pitchFamily="34" charset="0"/>
              <a:ea typeface="Aptos" panose="020B0004020202020204" pitchFamily="34" charset="0"/>
              <a:cs typeface="Arial" panose="020B0604020202020204" pitchFamily="34" charset="0"/>
            </a:endParaRPr>
          </a:p>
          <a:p>
            <a:pPr marL="0" marR="0" indent="0" algn="l" rtl="1">
              <a:spcBef>
                <a:spcPts val="0"/>
              </a:spcBef>
              <a:spcAft>
                <a:spcPts val="800"/>
              </a:spcAft>
              <a:buNone/>
            </a:pPr>
            <a:endParaRPr lang="en-US" sz="26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spcBef>
                <a:spcPts val="0"/>
              </a:spcBef>
              <a:spcAft>
                <a:spcPts val="300"/>
              </a:spcAft>
            </a:pPr>
            <a:endParaRPr lang="en-US" sz="26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Feed: the food that needs per day (base on weight and age).</a:t>
            </a:r>
          </a:p>
          <a:p>
            <a:pPr marL="0" marR="0" algn="l" rtl="1">
              <a:spcBef>
                <a:spcPts val="0"/>
              </a:spcBef>
              <a:spcAft>
                <a:spcPts val="800"/>
              </a:spcAft>
            </a:pPr>
            <a:r>
              <a:rPr lang="en-US" sz="26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600" kern="100" dirty="0">
                <a:effectLst/>
                <a:latin typeface="Aptos" panose="020B0004020202020204" pitchFamily="34" charset="0"/>
                <a:ea typeface="Aptos" panose="020B0004020202020204" pitchFamily="34" charset="0"/>
                <a:cs typeface="Arial" panose="020B0604020202020204" pitchFamily="34" charset="0"/>
              </a:rPr>
              <a:t>: the noise the Lion make (ROAR).</a:t>
            </a:r>
          </a:p>
        </p:txBody>
      </p:sp>
    </p:spTree>
    <p:extLst>
      <p:ext uri="{BB962C8B-B14F-4D97-AF65-F5344CB8AC3E}">
        <p14:creationId xmlns:p14="http://schemas.microsoft.com/office/powerpoint/2010/main" val="176831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DF5454-6C7B-BF48-35F6-A59C6595B17E}"/>
              </a:ext>
            </a:extLst>
          </p:cNvPr>
          <p:cNvSpPr>
            <a:spLocks noGrp="1"/>
          </p:cNvSpPr>
          <p:nvPr>
            <p:ph type="title"/>
          </p:nvPr>
        </p:nvSpPr>
        <p:spPr>
          <a:xfrm>
            <a:off x="4836611" y="514966"/>
            <a:ext cx="6044749" cy="1641986"/>
          </a:xfrm>
        </p:spPr>
        <p:txBody>
          <a:bodyPr>
            <a:normAutofit/>
          </a:bodyPr>
          <a:lstStyle/>
          <a:p>
            <a:r>
              <a:rPr lang="en-US" sz="3400" kern="100" dirty="0">
                <a:effectLst/>
                <a:latin typeface="Aptos" panose="020B0004020202020204" pitchFamily="34" charset="0"/>
                <a:ea typeface="Aptos" panose="020B0004020202020204" pitchFamily="34" charset="0"/>
                <a:cs typeface="Arial" panose="020B0604020202020204" pitchFamily="34" charset="0"/>
              </a:rPr>
              <a:t>Tiger (Subclass of Carnivore)</a:t>
            </a:r>
            <a:endParaRPr lang="he-IL" sz="3400" dirty="0"/>
          </a:p>
        </p:txBody>
      </p:sp>
      <p:pic>
        <p:nvPicPr>
          <p:cNvPr id="7" name="Picture 4" descr="Tiger on a rock">
            <a:extLst>
              <a:ext uri="{FF2B5EF4-FFF2-40B4-BE49-F238E27FC236}">
                <a16:creationId xmlns:a16="http://schemas.microsoft.com/office/drawing/2014/main" id="{020A6F8C-5C33-DF17-C6FE-9CF5B2D8114E}"/>
              </a:ext>
            </a:extLst>
          </p:cNvPr>
          <p:cNvPicPr>
            <a:picLocks noChangeAspect="1"/>
          </p:cNvPicPr>
          <p:nvPr/>
        </p:nvPicPr>
        <p:blipFill>
          <a:blip r:embed="rId3"/>
          <a:srcRect l="47938" r="8472" b="-1"/>
          <a:stretch/>
        </p:blipFill>
        <p:spPr>
          <a:xfrm>
            <a:off x="-1" y="10"/>
            <a:ext cx="4634680" cy="6857990"/>
          </a:xfrm>
          <a:prstGeom prst="rect">
            <a:avLst/>
          </a:prstGeom>
        </p:spPr>
      </p:pic>
      <p:sp>
        <p:nvSpPr>
          <p:cNvPr id="3" name="מציין מיקום תוכן 2">
            <a:extLst>
              <a:ext uri="{FF2B5EF4-FFF2-40B4-BE49-F238E27FC236}">
                <a16:creationId xmlns:a16="http://schemas.microsoft.com/office/drawing/2014/main" id="{5ECD48F7-3131-1E83-4EBA-AA5359F93105}"/>
              </a:ext>
            </a:extLst>
          </p:cNvPr>
          <p:cNvSpPr>
            <a:spLocks noGrp="1"/>
          </p:cNvSpPr>
          <p:nvPr>
            <p:ph idx="1"/>
          </p:nvPr>
        </p:nvSpPr>
        <p:spPr>
          <a:xfrm>
            <a:off x="4985201" y="1958340"/>
            <a:ext cx="5267509" cy="4110990"/>
          </a:xfrm>
        </p:spPr>
        <p:txBody>
          <a:bodyPr>
            <a:noAutofit/>
          </a:bodyPr>
          <a:lstStyle/>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Carnivore attributes: ID (</a:t>
            </a:r>
            <a:r>
              <a:rPr lang="en-US" sz="2600" kern="100" dirty="0">
                <a:latin typeface="Aptos" panose="020B0004020202020204" pitchFamily="34" charset="0"/>
                <a:ea typeface="Aptos" panose="020B0004020202020204" pitchFamily="34" charset="0"/>
                <a:cs typeface="Arial" panose="020B0604020202020204" pitchFamily="34" charset="0"/>
              </a:rPr>
              <a:t>Key),</a:t>
            </a:r>
            <a:r>
              <a:rPr lang="en-US" sz="2600" kern="100" dirty="0">
                <a:effectLst/>
                <a:latin typeface="Aptos" panose="020B0004020202020204" pitchFamily="34" charset="0"/>
                <a:ea typeface="Aptos" panose="020B0004020202020204" pitchFamily="34" charset="0"/>
                <a:cs typeface="Arial" panose="020B0604020202020204" pitchFamily="34" charset="0"/>
              </a:rPr>
              <a:t> name, age, happiness, gender.</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Feed: the food that needs per day (base on weight and age).</a:t>
            </a:r>
          </a:p>
          <a:p>
            <a:pPr marL="0" marR="0" algn="l" rtl="1">
              <a:spcBef>
                <a:spcPts val="0"/>
              </a:spcBef>
              <a:spcAft>
                <a:spcPts val="800"/>
              </a:spcAft>
            </a:pPr>
            <a:r>
              <a:rPr lang="en-US" sz="26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600" kern="100" dirty="0">
                <a:effectLst/>
                <a:latin typeface="Aptos" panose="020B0004020202020204" pitchFamily="34" charset="0"/>
                <a:ea typeface="Aptos" panose="020B0004020202020204" pitchFamily="34" charset="0"/>
                <a:cs typeface="Arial" panose="020B0604020202020204" pitchFamily="34" charset="0"/>
              </a:rPr>
              <a:t>: the noise the Tiger make (roar).</a:t>
            </a:r>
          </a:p>
          <a:p>
            <a:pPr algn="l"/>
            <a:endParaRPr lang="he-IL" sz="2600" dirty="0"/>
          </a:p>
        </p:txBody>
      </p:sp>
    </p:spTree>
    <p:extLst>
      <p:ext uri="{BB962C8B-B14F-4D97-AF65-F5344CB8AC3E}">
        <p14:creationId xmlns:p14="http://schemas.microsoft.com/office/powerpoint/2010/main" val="169479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FF8E255-6DF0-161D-0ED8-38E4BBBD9B6E}"/>
              </a:ext>
            </a:extLst>
          </p:cNvPr>
          <p:cNvSpPr>
            <a:spLocks noGrp="1"/>
          </p:cNvSpPr>
          <p:nvPr>
            <p:ph type="title"/>
          </p:nvPr>
        </p:nvSpPr>
        <p:spPr>
          <a:xfrm>
            <a:off x="6742108" y="629266"/>
            <a:ext cx="3307744" cy="1641986"/>
          </a:xfrm>
        </p:spPr>
        <p:txBody>
          <a:bodyPr>
            <a:normAutofit/>
          </a:bodyPr>
          <a:lstStyle/>
          <a:p>
            <a:r>
              <a:rPr lang="en-US" sz="3900" kern="100" dirty="0">
                <a:effectLst/>
                <a:latin typeface="Aptos" panose="020B0004020202020204" pitchFamily="34" charset="0"/>
                <a:ea typeface="Aptos" panose="020B0004020202020204" pitchFamily="34" charset="0"/>
                <a:cs typeface="Arial" panose="020B0604020202020204" pitchFamily="34" charset="0"/>
              </a:rPr>
              <a:t>Fish (Subclass of animal)</a:t>
            </a:r>
            <a:endParaRPr lang="he-IL" sz="3900" dirty="0"/>
          </a:p>
        </p:txBody>
      </p:sp>
      <p:pic>
        <p:nvPicPr>
          <p:cNvPr id="7" name="Picture 4" descr="Silver beta fish">
            <a:extLst>
              <a:ext uri="{FF2B5EF4-FFF2-40B4-BE49-F238E27FC236}">
                <a16:creationId xmlns:a16="http://schemas.microsoft.com/office/drawing/2014/main" id="{AEB1FFB8-4536-2678-D133-5F76F08A9302}"/>
              </a:ext>
            </a:extLst>
          </p:cNvPr>
          <p:cNvPicPr>
            <a:picLocks noChangeAspect="1"/>
          </p:cNvPicPr>
          <p:nvPr/>
        </p:nvPicPr>
        <p:blipFill>
          <a:blip r:embed="rId3"/>
          <a:srcRect l="18422" r="22259" b="-1"/>
          <a:stretch/>
        </p:blipFill>
        <p:spPr>
          <a:xfrm>
            <a:off x="-1" y="10"/>
            <a:ext cx="5360278" cy="6857990"/>
          </a:xfrm>
          <a:prstGeom prst="rect">
            <a:avLst/>
          </a:prstGeom>
        </p:spPr>
      </p:pic>
      <p:sp>
        <p:nvSpPr>
          <p:cNvPr id="3" name="מציין מיקום תוכן 2">
            <a:extLst>
              <a:ext uri="{FF2B5EF4-FFF2-40B4-BE49-F238E27FC236}">
                <a16:creationId xmlns:a16="http://schemas.microsoft.com/office/drawing/2014/main" id="{9028F712-26D5-E4CB-0E51-6B832B442984}"/>
              </a:ext>
            </a:extLst>
          </p:cNvPr>
          <p:cNvSpPr>
            <a:spLocks noGrp="1"/>
          </p:cNvSpPr>
          <p:nvPr>
            <p:ph idx="1"/>
          </p:nvPr>
        </p:nvSpPr>
        <p:spPr>
          <a:xfrm>
            <a:off x="5812220" y="2271252"/>
            <a:ext cx="5514909" cy="3977147"/>
          </a:xfrm>
        </p:spPr>
        <p:txBody>
          <a:bodyPr>
            <a:noAutofit/>
          </a:bodyPr>
          <a:lstStyle/>
          <a:p>
            <a:pPr marL="0" algn="l">
              <a:lnSpc>
                <a:spcPct val="90000"/>
              </a:lnSpc>
              <a:spcBef>
                <a:spcPts val="0"/>
              </a:spcBef>
              <a:spcAft>
                <a:spcPts val="800"/>
              </a:spcAft>
            </a:pPr>
            <a:r>
              <a:rPr lang="en-US" sz="2100" kern="100" dirty="0">
                <a:effectLst/>
                <a:latin typeface="Aptos" panose="020B0004020202020204" pitchFamily="34" charset="0"/>
                <a:ea typeface="Aptos" panose="020B0004020202020204" pitchFamily="34" charset="0"/>
                <a:cs typeface="Arial" panose="020B0604020202020204" pitchFamily="34" charset="0"/>
              </a:rPr>
              <a:t> Attributes:</a:t>
            </a:r>
          </a:p>
          <a:p>
            <a:pPr marL="0" marR="0" algn="l" rtl="1">
              <a:lnSpc>
                <a:spcPct val="90000"/>
              </a:lnSpc>
              <a:spcBef>
                <a:spcPts val="0"/>
              </a:spcBef>
              <a:spcAft>
                <a:spcPts val="300"/>
              </a:spcAft>
            </a:pPr>
            <a:r>
              <a:rPr lang="en-US" sz="2100" kern="100" dirty="0">
                <a:effectLst/>
                <a:latin typeface="Aptos" panose="020B0004020202020204" pitchFamily="34" charset="0"/>
                <a:ea typeface="Aptos" panose="020B0004020202020204" pitchFamily="34" charset="0"/>
                <a:cs typeface="Arial" panose="020B0604020202020204" pitchFamily="34" charset="0"/>
              </a:rPr>
              <a:t>Animal attributes: ID (</a:t>
            </a:r>
            <a:r>
              <a:rPr lang="en-US" sz="2100" kern="100" dirty="0">
                <a:latin typeface="Aptos" panose="020B0004020202020204" pitchFamily="34" charset="0"/>
                <a:ea typeface="Aptos" panose="020B0004020202020204" pitchFamily="34" charset="0"/>
                <a:cs typeface="Arial" panose="020B0604020202020204" pitchFamily="34" charset="0"/>
              </a:rPr>
              <a:t>Key)</a:t>
            </a:r>
            <a:r>
              <a:rPr lang="en-US" sz="2100" kern="100" dirty="0">
                <a:effectLst/>
                <a:latin typeface="Aptos" panose="020B0004020202020204" pitchFamily="34" charset="0"/>
                <a:ea typeface="Aptos" panose="020B0004020202020204" pitchFamily="34" charset="0"/>
                <a:cs typeface="Arial" panose="020B0604020202020204" pitchFamily="34" charset="0"/>
              </a:rPr>
              <a:t>, age, happiness.</a:t>
            </a:r>
          </a:p>
          <a:p>
            <a:pPr marL="0" marR="0" algn="l" rtl="1">
              <a:lnSpc>
                <a:spcPct val="90000"/>
              </a:lnSpc>
              <a:spcBef>
                <a:spcPts val="0"/>
              </a:spcBef>
              <a:spcAft>
                <a:spcPts val="300"/>
              </a:spcAft>
            </a:pPr>
            <a:r>
              <a:rPr lang="en-US" sz="2100" kern="100" dirty="0" err="1">
                <a:effectLst/>
                <a:latin typeface="Aptos" panose="020B0004020202020204" pitchFamily="34" charset="0"/>
                <a:ea typeface="Aptos" panose="020B0004020202020204" pitchFamily="34" charset="0"/>
                <a:cs typeface="Arial" panose="020B0604020202020204" pitchFamily="34" charset="0"/>
              </a:rPr>
              <a:t>hisColor</a:t>
            </a:r>
            <a:r>
              <a:rPr lang="en-US" sz="2100" kern="100" dirty="0">
                <a:effectLst/>
                <a:latin typeface="Aptos" panose="020B0004020202020204" pitchFamily="34" charset="0"/>
                <a:ea typeface="Aptos" panose="020B0004020202020204" pitchFamily="34" charset="0"/>
                <a:cs typeface="Arial" panose="020B0604020202020204" pitchFamily="34" charset="0"/>
              </a:rPr>
              <a:t>: color of the fish, can be many.</a:t>
            </a:r>
          </a:p>
          <a:p>
            <a:pPr marL="0" marR="0" algn="l" rtl="1">
              <a:lnSpc>
                <a:spcPct val="90000"/>
              </a:lnSpc>
              <a:spcBef>
                <a:spcPts val="0"/>
              </a:spcBef>
              <a:spcAft>
                <a:spcPts val="300"/>
              </a:spcAft>
            </a:pPr>
            <a:r>
              <a:rPr lang="en-US" sz="2100" kern="100" dirty="0" err="1">
                <a:effectLst/>
                <a:latin typeface="Aptos" panose="020B0004020202020204" pitchFamily="34" charset="0"/>
                <a:ea typeface="Aptos" panose="020B0004020202020204" pitchFamily="34" charset="0"/>
                <a:cs typeface="Arial" panose="020B0604020202020204" pitchFamily="34" charset="0"/>
              </a:rPr>
              <a:t>characteristicOfAFisg</a:t>
            </a:r>
            <a:r>
              <a:rPr lang="en-US" sz="2100" kern="100" dirty="0">
                <a:effectLst/>
                <a:latin typeface="Aptos" panose="020B0004020202020204" pitchFamily="34" charset="0"/>
                <a:ea typeface="Aptos" panose="020B0004020202020204" pitchFamily="34" charset="0"/>
                <a:cs typeface="Arial" panose="020B0604020202020204" pitchFamily="34" charset="0"/>
              </a:rPr>
              <a:t>: skin characteristic.</a:t>
            </a:r>
          </a:p>
          <a:p>
            <a:pPr marL="0" marR="0" algn="l" rtl="1">
              <a:lnSpc>
                <a:spcPct val="90000"/>
              </a:lnSpc>
              <a:spcBef>
                <a:spcPts val="0"/>
              </a:spcBef>
              <a:spcAft>
                <a:spcPts val="800"/>
              </a:spcAft>
            </a:pPr>
            <a:endParaRPr lang="en-US" sz="21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800"/>
              </a:spcAft>
            </a:pPr>
            <a:r>
              <a:rPr lang="en-US" sz="21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lnSpc>
                <a:spcPct val="90000"/>
              </a:lnSpc>
              <a:spcBef>
                <a:spcPts val="0"/>
              </a:spcBef>
              <a:spcAft>
                <a:spcPts val="300"/>
              </a:spcAft>
            </a:pPr>
            <a:r>
              <a:rPr lang="en-US" sz="21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100" kern="100" dirty="0">
                <a:effectLst/>
                <a:latin typeface="Aptos" panose="020B0004020202020204" pitchFamily="34" charset="0"/>
                <a:ea typeface="Aptos" panose="020B0004020202020204" pitchFamily="34" charset="0"/>
                <a:cs typeface="Arial" panose="020B0604020202020204" pitchFamily="34" charset="0"/>
              </a:rPr>
              <a:t>: make noise of fish (</a:t>
            </a:r>
            <a:r>
              <a:rPr lang="en-US" sz="2100" kern="100" dirty="0" err="1">
                <a:effectLst/>
                <a:latin typeface="Aptos" panose="020B0004020202020204" pitchFamily="34" charset="0"/>
                <a:ea typeface="Aptos" panose="020B0004020202020204" pitchFamily="34" charset="0"/>
                <a:cs typeface="Arial" panose="020B0604020202020204" pitchFamily="34" charset="0"/>
              </a:rPr>
              <a:t>bolb</a:t>
            </a:r>
            <a:r>
              <a:rPr lang="en-US" sz="2100" kern="100" dirty="0">
                <a:effectLst/>
                <a:latin typeface="Aptos" panose="020B0004020202020204" pitchFamily="34" charset="0"/>
                <a:ea typeface="Aptos" panose="020B0004020202020204" pitchFamily="34" charset="0"/>
                <a:cs typeface="Arial" panose="020B0604020202020204" pitchFamily="34" charset="0"/>
              </a:rPr>
              <a:t>).</a:t>
            </a:r>
          </a:p>
          <a:p>
            <a:pPr marL="0" marR="0" algn="l" rtl="1">
              <a:lnSpc>
                <a:spcPct val="90000"/>
              </a:lnSpc>
              <a:spcBef>
                <a:spcPts val="0"/>
              </a:spcBef>
              <a:spcAft>
                <a:spcPts val="300"/>
              </a:spcAft>
            </a:pPr>
            <a:r>
              <a:rPr lang="en-US" sz="2100" kern="100" dirty="0" err="1">
                <a:effectLst/>
                <a:latin typeface="Aptos" panose="020B0004020202020204" pitchFamily="34" charset="0"/>
                <a:ea typeface="Aptos" panose="020B0004020202020204" pitchFamily="34" charset="0"/>
                <a:cs typeface="Arial" panose="020B0604020202020204" pitchFamily="34" charset="0"/>
              </a:rPr>
              <a:t>FeedFish</a:t>
            </a:r>
            <a:r>
              <a:rPr lang="en-US" sz="2100" kern="100" dirty="0">
                <a:effectLst/>
                <a:latin typeface="Aptos" panose="020B0004020202020204" pitchFamily="34" charset="0"/>
                <a:ea typeface="Aptos" panose="020B0004020202020204" pitchFamily="34" charset="0"/>
                <a:cs typeface="Arial" panose="020B0604020202020204" pitchFamily="34" charset="0"/>
              </a:rPr>
              <a:t>: the food that a fish needs per day (base on </a:t>
            </a:r>
            <a:r>
              <a:rPr lang="en-US" sz="2100" kern="100" dirty="0" err="1">
                <a:effectLst/>
                <a:latin typeface="Aptos" panose="020B0004020202020204" pitchFamily="34" charset="0"/>
                <a:ea typeface="Aptos" panose="020B0004020202020204" pitchFamily="34" charset="0"/>
                <a:cs typeface="Arial" panose="020B0604020202020204" pitchFamily="34" charset="0"/>
              </a:rPr>
              <a:t>lenght</a:t>
            </a:r>
            <a:r>
              <a:rPr lang="en-US" sz="2100" kern="100" dirty="0">
                <a:effectLst/>
                <a:latin typeface="Aptos" panose="020B0004020202020204" pitchFamily="34" charset="0"/>
                <a:ea typeface="Aptos" panose="020B0004020202020204" pitchFamily="34" charset="0"/>
                <a:cs typeface="Arial" panose="020B0604020202020204" pitchFamily="34" charset="0"/>
              </a:rPr>
              <a:t>).</a:t>
            </a:r>
          </a:p>
          <a:p>
            <a:pPr algn="l">
              <a:lnSpc>
                <a:spcPct val="90000"/>
              </a:lnSpc>
            </a:pPr>
            <a:endParaRPr lang="he-IL" sz="2100" dirty="0"/>
          </a:p>
        </p:txBody>
      </p:sp>
    </p:spTree>
    <p:extLst>
      <p:ext uri="{BB962C8B-B14F-4D97-AF65-F5344CB8AC3E}">
        <p14:creationId xmlns:p14="http://schemas.microsoft.com/office/powerpoint/2010/main" val="18265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3D5BDD-686A-C9B6-9C6B-ADFCC2101744}"/>
              </a:ext>
            </a:extLst>
          </p:cNvPr>
          <p:cNvSpPr>
            <a:spLocks noGrp="1"/>
          </p:cNvSpPr>
          <p:nvPr>
            <p:ph type="title"/>
          </p:nvPr>
        </p:nvSpPr>
        <p:spPr>
          <a:xfrm>
            <a:off x="4706649" y="670562"/>
            <a:ext cx="6494751" cy="1923434"/>
          </a:xfrm>
        </p:spPr>
        <p:txBody>
          <a:bodyPr>
            <a:normAutofit/>
          </a:bodyPr>
          <a:lstStyle/>
          <a:p>
            <a:pPr>
              <a:lnSpc>
                <a:spcPct val="90000"/>
              </a:lnSpc>
            </a:pPr>
            <a:r>
              <a:rPr lang="en-US" sz="3600" kern="100" dirty="0" err="1">
                <a:effectLst/>
                <a:latin typeface="Aptos" panose="020B0004020202020204" pitchFamily="34" charset="0"/>
                <a:ea typeface="Aptos" panose="020B0004020202020204" pitchFamily="34" charset="0"/>
                <a:cs typeface="Arial" panose="020B0604020202020204" pitchFamily="34" charset="0"/>
              </a:rPr>
              <a:t>GoldFish</a:t>
            </a:r>
            <a:r>
              <a:rPr lang="en-US" sz="3600" kern="100" dirty="0">
                <a:effectLst/>
                <a:latin typeface="Aptos" panose="020B0004020202020204" pitchFamily="34" charset="0"/>
                <a:ea typeface="Aptos" panose="020B0004020202020204" pitchFamily="34" charset="0"/>
                <a:cs typeface="Arial" panose="020B0604020202020204" pitchFamily="34" charset="0"/>
              </a:rPr>
              <a:t>, </a:t>
            </a:r>
            <a:r>
              <a:rPr lang="en-US" sz="3600" kern="100" dirty="0" err="1">
                <a:effectLst/>
                <a:latin typeface="Aptos" panose="020B0004020202020204" pitchFamily="34" charset="0"/>
                <a:ea typeface="Aptos" panose="020B0004020202020204" pitchFamily="34" charset="0"/>
                <a:cs typeface="Arial" panose="020B0604020202020204" pitchFamily="34" charset="0"/>
              </a:rPr>
              <a:t>ClownFish</a:t>
            </a:r>
            <a:r>
              <a:rPr lang="en-US" sz="3600" kern="100" dirty="0">
                <a:effectLst/>
                <a:latin typeface="Aptos" panose="020B0004020202020204" pitchFamily="34" charset="0"/>
                <a:ea typeface="Aptos" panose="020B0004020202020204" pitchFamily="34" charset="0"/>
                <a:cs typeface="Arial" panose="020B0604020202020204" pitchFamily="34" charset="0"/>
              </a:rPr>
              <a:t>, </a:t>
            </a:r>
            <a:r>
              <a:rPr lang="en-US" sz="3600" kern="100" dirty="0" err="1">
                <a:effectLst/>
                <a:latin typeface="Aptos" panose="020B0004020202020204" pitchFamily="34" charset="0"/>
                <a:ea typeface="Aptos" panose="020B0004020202020204" pitchFamily="34" charset="0"/>
                <a:cs typeface="Arial" panose="020B0604020202020204" pitchFamily="34" charset="0"/>
              </a:rPr>
              <a:t>AquatiumFish</a:t>
            </a:r>
            <a:r>
              <a:rPr lang="en-US" sz="3600" kern="100" dirty="0">
                <a:effectLst/>
                <a:latin typeface="Aptos" panose="020B0004020202020204" pitchFamily="34" charset="0"/>
                <a:ea typeface="Aptos" panose="020B0004020202020204" pitchFamily="34" charset="0"/>
                <a:cs typeface="Arial" panose="020B0604020202020204" pitchFamily="34" charset="0"/>
              </a:rPr>
              <a:t> (Subclass of fish)</a:t>
            </a:r>
            <a:endParaRPr lang="he-IL" sz="3600" dirty="0"/>
          </a:p>
        </p:txBody>
      </p:sp>
      <p:pic>
        <p:nvPicPr>
          <p:cNvPr id="7" name="Picture 4">
            <a:extLst>
              <a:ext uri="{FF2B5EF4-FFF2-40B4-BE49-F238E27FC236}">
                <a16:creationId xmlns:a16="http://schemas.microsoft.com/office/drawing/2014/main" id="{1BD2373B-035B-C631-AA10-66D0D561679D}"/>
              </a:ext>
            </a:extLst>
          </p:cNvPr>
          <p:cNvPicPr>
            <a:picLocks noChangeAspect="1"/>
          </p:cNvPicPr>
          <p:nvPr/>
        </p:nvPicPr>
        <p:blipFill>
          <a:blip r:embed="rId3"/>
          <a:srcRect l="26060" r="40648"/>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C92621B7-BE05-EDD2-C87E-B1A57734A7A7}"/>
              </a:ext>
            </a:extLst>
          </p:cNvPr>
          <p:cNvSpPr>
            <a:spLocks noGrp="1"/>
          </p:cNvSpPr>
          <p:nvPr>
            <p:ph idx="1"/>
          </p:nvPr>
        </p:nvSpPr>
        <p:spPr>
          <a:xfrm>
            <a:off x="4820948" y="2377439"/>
            <a:ext cx="6266151" cy="3809999"/>
          </a:xfrm>
        </p:spPr>
        <p:txBody>
          <a:bodyPr>
            <a:normAutofit/>
          </a:bodyPr>
          <a:lstStyle/>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Fish attributes: ID (</a:t>
            </a:r>
            <a:r>
              <a:rPr lang="en-US" sz="2600" kern="100" dirty="0">
                <a:latin typeface="Aptos" panose="020B0004020202020204" pitchFamily="34" charset="0"/>
                <a:ea typeface="Aptos" panose="020B0004020202020204" pitchFamily="34" charset="0"/>
                <a:cs typeface="Arial" panose="020B0604020202020204" pitchFamily="34" charset="0"/>
              </a:rPr>
              <a:t>Key)</a:t>
            </a:r>
            <a:r>
              <a:rPr lang="en-US" sz="2600" kern="100" dirty="0">
                <a:effectLst/>
                <a:latin typeface="Aptos" panose="020B0004020202020204" pitchFamily="34" charset="0"/>
                <a:ea typeface="Aptos" panose="020B0004020202020204" pitchFamily="34" charset="0"/>
                <a:cs typeface="Arial" panose="020B0604020202020204" pitchFamily="34" charset="0"/>
              </a:rPr>
              <a:t>, age, </a:t>
            </a:r>
            <a:r>
              <a:rPr lang="en-US" sz="2600" kern="100" dirty="0" err="1">
                <a:effectLst/>
                <a:latin typeface="Aptos" panose="020B0004020202020204" pitchFamily="34" charset="0"/>
                <a:ea typeface="Aptos" panose="020B0004020202020204" pitchFamily="34" charset="0"/>
                <a:cs typeface="Arial" panose="020B0604020202020204" pitchFamily="34" charset="0"/>
              </a:rPr>
              <a:t>lengh</a:t>
            </a:r>
            <a:r>
              <a:rPr lang="en-US" sz="2600" kern="100" dirty="0">
                <a:effectLst/>
                <a:latin typeface="Aptos" panose="020B0004020202020204" pitchFamily="34" charset="0"/>
                <a:ea typeface="Aptos" panose="020B0004020202020204" pitchFamily="34" charset="0"/>
                <a:cs typeface="Arial" panose="020B0604020202020204" pitchFamily="34" charset="0"/>
              </a:rPr>
              <a:t>, happiness, color, characteristic.</a:t>
            </a:r>
          </a:p>
          <a:p>
            <a:pPr marL="0" marR="0" algn="l" rtl="1">
              <a:spcBef>
                <a:spcPts val="0"/>
              </a:spcBef>
              <a:spcAft>
                <a:spcPts val="3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Lifespan = 8-25</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spcBef>
                <a:spcPts val="0"/>
              </a:spcBef>
              <a:spcAft>
                <a:spcPts val="800"/>
              </a:spcAft>
            </a:pPr>
            <a:r>
              <a:rPr lang="en-US" sz="2600" kern="100" dirty="0">
                <a:effectLst/>
                <a:latin typeface="Aptos" panose="020B0004020202020204" pitchFamily="34" charset="0"/>
                <a:ea typeface="Aptos" panose="020B0004020202020204" pitchFamily="34" charset="0"/>
                <a:cs typeface="Arial" panose="020B0604020202020204" pitchFamily="34" charset="0"/>
              </a:rPr>
              <a:t>Same as fish: feed, </a:t>
            </a:r>
            <a:r>
              <a:rPr lang="en-US" sz="26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600" kern="100" dirty="0">
                <a:effectLst/>
                <a:latin typeface="Aptos" panose="020B0004020202020204" pitchFamily="34" charset="0"/>
                <a:ea typeface="Aptos" panose="020B0004020202020204" pitchFamily="34" charset="0"/>
                <a:cs typeface="Arial" panose="020B0604020202020204" pitchFamily="34" charset="0"/>
              </a:rPr>
              <a:t>.</a:t>
            </a:r>
          </a:p>
          <a:p>
            <a:pPr algn="l"/>
            <a:endParaRPr lang="he-IL" sz="2600" dirty="0"/>
          </a:p>
        </p:txBody>
      </p:sp>
    </p:spTree>
    <p:extLst>
      <p:ext uri="{BB962C8B-B14F-4D97-AF65-F5344CB8AC3E}">
        <p14:creationId xmlns:p14="http://schemas.microsoft.com/office/powerpoint/2010/main" val="236627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5"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29"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1"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 name="כותרת 1">
            <a:extLst>
              <a:ext uri="{FF2B5EF4-FFF2-40B4-BE49-F238E27FC236}">
                <a16:creationId xmlns:a16="http://schemas.microsoft.com/office/drawing/2014/main" id="{6562233F-6A51-679B-1E51-6A10935A39DD}"/>
              </a:ext>
            </a:extLst>
          </p:cNvPr>
          <p:cNvSpPr>
            <a:spLocks noGrp="1"/>
          </p:cNvSpPr>
          <p:nvPr>
            <p:ph type="title"/>
          </p:nvPr>
        </p:nvSpPr>
        <p:spPr>
          <a:xfrm>
            <a:off x="8156881" y="687081"/>
            <a:ext cx="3352375" cy="3066507"/>
          </a:xfrm>
        </p:spPr>
        <p:txBody>
          <a:bodyPr vert="horz" lIns="91440" tIns="45720" rIns="91440" bIns="45720" rtlCol="0" anchor="b">
            <a:normAutofit/>
          </a:bodyPr>
          <a:lstStyle/>
          <a:p>
            <a:pPr rtl="0"/>
            <a:r>
              <a:rPr lang="en-US" sz="5400" dirty="0"/>
              <a:t>UML</a:t>
            </a:r>
          </a:p>
        </p:txBody>
      </p:sp>
      <p:sp>
        <p:nvSpPr>
          <p:cNvPr id="32" name="Rectangle 21">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he-IL"/>
          </a:p>
        </p:txBody>
      </p:sp>
      <p:pic>
        <p:nvPicPr>
          <p:cNvPr id="5" name="תמונה 4" descr="תמונה שמכילה טקסט, תרשים, תוכנית, שרטוט טכני&#10;&#10;התיאור נוצר באופן אוטומטי">
            <a:extLst>
              <a:ext uri="{FF2B5EF4-FFF2-40B4-BE49-F238E27FC236}">
                <a16:creationId xmlns:a16="http://schemas.microsoft.com/office/drawing/2014/main" id="{F3FBBE4B-A247-3A09-C9C8-C68C43E225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53" y="687081"/>
            <a:ext cx="6952099" cy="4484103"/>
          </a:xfrm>
          <a:prstGeom prst="rect">
            <a:avLst/>
          </a:prstGeom>
          <a:effectLst/>
        </p:spPr>
      </p:pic>
    </p:spTree>
    <p:extLst>
      <p:ext uri="{BB962C8B-B14F-4D97-AF65-F5344CB8AC3E}">
        <p14:creationId xmlns:p14="http://schemas.microsoft.com/office/powerpoint/2010/main" val="202024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4E63FD-6E59-74E5-4992-F0E9A44CB9FD}"/>
              </a:ext>
            </a:extLst>
          </p:cNvPr>
          <p:cNvSpPr>
            <a:spLocks noGrp="1"/>
          </p:cNvSpPr>
          <p:nvPr>
            <p:ph type="title"/>
          </p:nvPr>
        </p:nvSpPr>
        <p:spPr>
          <a:xfrm>
            <a:off x="590634" y="334626"/>
            <a:ext cx="6188190" cy="1092727"/>
          </a:xfrm>
        </p:spPr>
        <p:txBody>
          <a:bodyPr>
            <a:normAutofit fontScale="90000"/>
          </a:bodyPr>
          <a:lstStyle/>
          <a:p>
            <a:r>
              <a:rPr lang="en-US" dirty="0"/>
              <a:t>Now for the database part!</a:t>
            </a:r>
            <a:endParaRPr lang="he-IL" dirty="0"/>
          </a:p>
        </p:txBody>
      </p:sp>
      <p:sp>
        <p:nvSpPr>
          <p:cNvPr id="24" name="מציין מיקום תוכן 2">
            <a:extLst>
              <a:ext uri="{FF2B5EF4-FFF2-40B4-BE49-F238E27FC236}">
                <a16:creationId xmlns:a16="http://schemas.microsoft.com/office/drawing/2014/main" id="{E83C41A4-DBB7-0D52-6C0C-7FA42727F395}"/>
              </a:ext>
            </a:extLst>
          </p:cNvPr>
          <p:cNvSpPr>
            <a:spLocks noGrp="1"/>
          </p:cNvSpPr>
          <p:nvPr>
            <p:ph idx="1"/>
          </p:nvPr>
        </p:nvSpPr>
        <p:spPr>
          <a:xfrm>
            <a:off x="516549" y="1721993"/>
            <a:ext cx="6712624" cy="4028567"/>
          </a:xfrm>
        </p:spPr>
        <p:txBody>
          <a:bodyPr>
            <a:noAutofit/>
          </a:bodyPr>
          <a:lstStyle/>
          <a:p>
            <a:pPr marL="0" indent="0" algn="l">
              <a:lnSpc>
                <a:spcPct val="90000"/>
              </a:lnSpc>
              <a:buNone/>
            </a:pPr>
            <a:r>
              <a:rPr lang="en-US" sz="2200" dirty="0">
                <a:latin typeface="Aptos" panose="020B0004020202020204" pitchFamily="34" charset="0"/>
                <a:cs typeface="Arial" panose="020B0604020202020204" pitchFamily="34" charset="0"/>
              </a:rPr>
              <a:t>What we did in the database?</a:t>
            </a:r>
          </a:p>
          <a:p>
            <a:pPr algn="l">
              <a:lnSpc>
                <a:spcPct val="90000"/>
              </a:lnSpc>
            </a:pPr>
            <a:r>
              <a:rPr lang="en-US" sz="2200" dirty="0">
                <a:latin typeface="Aptos" panose="020B0004020202020204" pitchFamily="34" charset="0"/>
              </a:rPr>
              <a:t>We created 11 tables to structure the zoo's data.</a:t>
            </a:r>
          </a:p>
          <a:p>
            <a:pPr marL="0" indent="0" algn="l">
              <a:lnSpc>
                <a:spcPct val="90000"/>
              </a:lnSpc>
              <a:buNone/>
            </a:pPr>
            <a:r>
              <a:rPr lang="en-US" sz="2200" dirty="0">
                <a:latin typeface="Aptos" panose="020B0004020202020204" pitchFamily="34" charset="0"/>
                <a:cs typeface="Arial" panose="020B0604020202020204" pitchFamily="34" charset="0"/>
              </a:rPr>
              <a:t>Animals (ID, Age, Happiness): This is the main table, with the primary key being ID. It includes Age and Happiness attributes, which are relevant to all animals without exception.</a:t>
            </a:r>
          </a:p>
          <a:p>
            <a:pPr marL="0" indent="0" algn="l">
              <a:lnSpc>
                <a:spcPct val="90000"/>
              </a:lnSpc>
              <a:buNone/>
            </a:pPr>
            <a:r>
              <a:rPr lang="en-US" sz="2200" dirty="0" err="1">
                <a:latin typeface="Aptos" panose="020B0004020202020204" pitchFamily="34" charset="0"/>
                <a:cs typeface="Arial" panose="020B0604020202020204" pitchFamily="34" charset="0"/>
              </a:rPr>
              <a:t>AnimalsName</a:t>
            </a:r>
            <a:r>
              <a:rPr lang="en-US" sz="2200" dirty="0">
                <a:latin typeface="Aptos" panose="020B0004020202020204" pitchFamily="34" charset="0"/>
                <a:cs typeface="Arial" panose="020B0604020202020204" pitchFamily="34" charset="0"/>
              </a:rPr>
              <a:t> (ID, Name): </a:t>
            </a:r>
            <a:r>
              <a:rPr lang="en-US" sz="2200" dirty="0">
                <a:latin typeface="Aptos" panose="020B0004020202020204" pitchFamily="34" charset="0"/>
              </a:rPr>
              <a:t>Fish do not have names in this system, so we created a separate table to store names for other animals.</a:t>
            </a:r>
            <a:endParaRPr lang="he-IL" sz="2200" dirty="0">
              <a:latin typeface="Aptos" panose="020B0004020202020204" pitchFamily="34" charset="0"/>
            </a:endParaRPr>
          </a:p>
          <a:p>
            <a:pPr marL="0" indent="0" algn="l">
              <a:lnSpc>
                <a:spcPct val="90000"/>
              </a:lnSpc>
              <a:buNone/>
            </a:pPr>
            <a:r>
              <a:rPr lang="en-US" sz="2200" dirty="0">
                <a:latin typeface="Aptos" panose="020B0004020202020204" pitchFamily="34" charset="0"/>
                <a:cs typeface="Arial" panose="020B0604020202020204" pitchFamily="34" charset="0"/>
              </a:rPr>
              <a:t>Gender (ID, Gender): </a:t>
            </a:r>
            <a:r>
              <a:rPr lang="en-US" sz="2200" dirty="0">
                <a:latin typeface="Aptos" panose="020B0004020202020204" pitchFamily="34" charset="0"/>
              </a:rPr>
              <a:t>Some animals, like penguins, fish, and lemurs, do not have a defined gender in the main program. Therefore, we created a separate table to store the gender information for those animals.</a:t>
            </a:r>
          </a:p>
          <a:p>
            <a:pPr marL="0" indent="0" algn="l">
              <a:lnSpc>
                <a:spcPct val="90000"/>
              </a:lnSpc>
              <a:buNone/>
            </a:pPr>
            <a:r>
              <a:rPr lang="en-US" sz="2200" dirty="0">
                <a:latin typeface="Aptos" panose="020B0004020202020204" pitchFamily="34" charset="0"/>
                <a:cs typeface="Arial" panose="020B0604020202020204" pitchFamily="34" charset="0"/>
              </a:rPr>
              <a:t>The other 8 tables will be </a:t>
            </a:r>
            <a:r>
              <a:rPr lang="en-US" sz="2200" dirty="0">
                <a:latin typeface="Aptos" panose="020B0004020202020204" pitchFamily="34" charset="0"/>
              </a:rPr>
              <a:t>detailed</a:t>
            </a:r>
            <a:r>
              <a:rPr lang="en-US" sz="2200" dirty="0">
                <a:latin typeface="Aptos" panose="020B0004020202020204" pitchFamily="34" charset="0"/>
                <a:cs typeface="Arial" panose="020B0604020202020204" pitchFamily="34" charset="0"/>
              </a:rPr>
              <a:t> in the next pages</a:t>
            </a:r>
          </a:p>
        </p:txBody>
      </p:sp>
      <p:sp>
        <p:nvSpPr>
          <p:cNvPr id="48" name="Freeform 31">
            <a:extLst>
              <a:ext uri="{FF2B5EF4-FFF2-40B4-BE49-F238E27FC236}">
                <a16:creationId xmlns:a16="http://schemas.microsoft.com/office/drawing/2014/main" id="{C89FDD9F-84AD-4824-89D2-9E286F56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50" name="Rectangle 49">
            <a:extLst>
              <a:ext uri="{FF2B5EF4-FFF2-40B4-BE49-F238E27FC236}">
                <a16:creationId xmlns:a16="http://schemas.microsoft.com/office/drawing/2014/main" id="{0AFF99B9-09FA-411A-8B54-D714B2EE9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0"/>
            <a:ext cx="406254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
            <a:extLst>
              <a:ext uri="{FF2B5EF4-FFF2-40B4-BE49-F238E27FC236}">
                <a16:creationId xmlns:a16="http://schemas.microsoft.com/office/drawing/2014/main" id="{7E6CE931-52B0-4AD0-991F-0648E313B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47253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he-IL"/>
          </a:p>
        </p:txBody>
      </p:sp>
      <p:pic>
        <p:nvPicPr>
          <p:cNvPr id="45" name="Graphic 44" descr="מסד נתונים">
            <a:extLst>
              <a:ext uri="{FF2B5EF4-FFF2-40B4-BE49-F238E27FC236}">
                <a16:creationId xmlns:a16="http://schemas.microsoft.com/office/drawing/2014/main" id="{5FA96A9C-AB26-BA93-8994-223379968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71" y="1721993"/>
            <a:ext cx="3414010" cy="3414010"/>
          </a:xfrm>
          <a:prstGeom prst="rect">
            <a:avLst/>
          </a:prstGeom>
          <a:effectLst/>
        </p:spPr>
      </p:pic>
      <p:sp>
        <p:nvSpPr>
          <p:cNvPr id="54" name="Rectangle 53">
            <a:extLst>
              <a:ext uri="{FF2B5EF4-FFF2-40B4-BE49-F238E27FC236}">
                <a16:creationId xmlns:a16="http://schemas.microsoft.com/office/drawing/2014/main" id="{D138FED9-7840-470D-BB14-BF4696ADA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171937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0E7F94-8F3E-FFCA-C430-65AAC8B23CF6}"/>
              </a:ext>
            </a:extLst>
          </p:cNvPr>
          <p:cNvSpPr>
            <a:spLocks noGrp="1"/>
          </p:cNvSpPr>
          <p:nvPr>
            <p:ph type="title"/>
          </p:nvPr>
        </p:nvSpPr>
        <p:spPr>
          <a:xfrm>
            <a:off x="648929" y="629266"/>
            <a:ext cx="6256423" cy="1641987"/>
          </a:xfrm>
        </p:spPr>
        <p:txBody>
          <a:bodyPr>
            <a:normAutofit/>
          </a:bodyPr>
          <a:lstStyle/>
          <a:p>
            <a:pPr algn="ctr"/>
            <a:r>
              <a:rPr lang="en-US" dirty="0"/>
              <a:t>fish</a:t>
            </a:r>
            <a:endParaRPr lang="he-IL" dirty="0"/>
          </a:p>
        </p:txBody>
      </p:sp>
      <p:sp>
        <p:nvSpPr>
          <p:cNvPr id="29" name="Rectangle 28">
            <a:extLst>
              <a:ext uri="{FF2B5EF4-FFF2-40B4-BE49-F238E27FC236}">
                <a16:creationId xmlns:a16="http://schemas.microsoft.com/office/drawing/2014/main" id="{73DC589F-62C7-410C-B96C-0F6243A47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D56CA970-85F2-C5CA-12E8-9AEC45C0DBC5}"/>
              </a:ext>
            </a:extLst>
          </p:cNvPr>
          <p:cNvSpPr>
            <a:spLocks noGrp="1"/>
          </p:cNvSpPr>
          <p:nvPr>
            <p:ph idx="1"/>
          </p:nvPr>
        </p:nvSpPr>
        <p:spPr>
          <a:xfrm>
            <a:off x="646615" y="1450258"/>
            <a:ext cx="6796404" cy="4970207"/>
          </a:xfrm>
        </p:spPr>
        <p:txBody>
          <a:bodyPr>
            <a:noAutofit/>
          </a:bodyPr>
          <a:lstStyle/>
          <a:p>
            <a:pPr algn="l">
              <a:lnSpc>
                <a:spcPct val="90000"/>
              </a:lnSpc>
            </a:pPr>
            <a:r>
              <a:rPr lang="en-US" sz="2300" dirty="0">
                <a:latin typeface="Aptos" panose="020B0004020202020204" pitchFamily="34" charset="0"/>
              </a:rPr>
              <a:t>After careful consideration, we decided not to create a single main table for all the fish. The reasons are as follows:</a:t>
            </a:r>
          </a:p>
          <a:p>
            <a:pPr algn="l">
              <a:lnSpc>
                <a:spcPct val="90000"/>
              </a:lnSpc>
            </a:pPr>
            <a:r>
              <a:rPr lang="en-US" sz="2300" dirty="0">
                <a:latin typeface="Aptos" panose="020B0004020202020204" pitchFamily="34" charset="0"/>
              </a:rPr>
              <a:t>Not all fish have changeable colors. For example, the colors of clownfish and goldfish are constant, so there is no need to store their color in a table</a:t>
            </a:r>
            <a:r>
              <a:rPr lang="en-US" sz="2300" dirty="0">
                <a:latin typeface="Aptos" panose="020B0004020202020204" pitchFamily="34" charset="0"/>
                <a:cs typeface="Arial" panose="020B0604020202020204" pitchFamily="34" charset="0"/>
              </a:rPr>
              <a:t>.</a:t>
            </a:r>
          </a:p>
          <a:p>
            <a:pPr algn="l">
              <a:lnSpc>
                <a:spcPct val="90000"/>
              </a:lnSpc>
            </a:pPr>
            <a:r>
              <a:rPr lang="en-US" sz="2300" dirty="0">
                <a:latin typeface="Aptos" panose="020B0004020202020204" pitchFamily="34" charset="0"/>
              </a:rPr>
              <a:t>As taught in class, separating tables helps save space and makes the database more efficient</a:t>
            </a:r>
            <a:r>
              <a:rPr lang="en-US" sz="2300" dirty="0">
                <a:latin typeface="Aptos" panose="020B0004020202020204" pitchFamily="34" charset="0"/>
                <a:cs typeface="Arial" panose="020B0604020202020204" pitchFamily="34" charset="0"/>
              </a:rPr>
              <a:t>.</a:t>
            </a:r>
          </a:p>
          <a:p>
            <a:pPr algn="l">
              <a:lnSpc>
                <a:spcPct val="90000"/>
              </a:lnSpc>
            </a:pPr>
            <a:r>
              <a:rPr lang="en-US" sz="2300" dirty="0">
                <a:latin typeface="Aptos" panose="020B0004020202020204" pitchFamily="34" charset="0"/>
              </a:rPr>
              <a:t>As a result, we decided to create separate tables for each type of fish</a:t>
            </a:r>
            <a:r>
              <a:rPr lang="en-US" sz="2300" dirty="0">
                <a:latin typeface="Aptos" panose="020B0004020202020204" pitchFamily="34" charset="0"/>
                <a:cs typeface="Arial" panose="020B0604020202020204" pitchFamily="34" charset="0"/>
              </a:rPr>
              <a:t>:</a:t>
            </a:r>
          </a:p>
          <a:p>
            <a:pPr algn="l">
              <a:lnSpc>
                <a:spcPct val="90000"/>
              </a:lnSpc>
            </a:pPr>
            <a:r>
              <a:rPr lang="en-US" sz="2300" dirty="0">
                <a:latin typeface="Aptos" panose="020B0004020202020204" pitchFamily="34" charset="0"/>
                <a:cs typeface="Arial" panose="020B0604020202020204" pitchFamily="34" charset="0"/>
              </a:rPr>
              <a:t>Aquarium Fish(ID, Length, Color, Trait),</a:t>
            </a:r>
          </a:p>
          <a:p>
            <a:pPr algn="l">
              <a:lnSpc>
                <a:spcPct val="90000"/>
              </a:lnSpc>
            </a:pPr>
            <a:r>
              <a:rPr lang="en-US" sz="2300" dirty="0">
                <a:latin typeface="Aptos" panose="020B0004020202020204" pitchFamily="34" charset="0"/>
                <a:cs typeface="Arial" panose="020B0604020202020204" pitchFamily="34" charset="0"/>
              </a:rPr>
              <a:t>Clownfish(ID, Length),</a:t>
            </a:r>
          </a:p>
          <a:p>
            <a:pPr algn="l">
              <a:lnSpc>
                <a:spcPct val="90000"/>
              </a:lnSpc>
            </a:pPr>
            <a:r>
              <a:rPr lang="en-US" sz="2300" dirty="0">
                <a:latin typeface="Aptos" panose="020B0004020202020204" pitchFamily="34" charset="0"/>
                <a:cs typeface="Arial" panose="020B0604020202020204" pitchFamily="34" charset="0"/>
              </a:rPr>
              <a:t>Goldfish(Length, Color)</a:t>
            </a:r>
          </a:p>
        </p:txBody>
      </p:sp>
      <p:pic>
        <p:nvPicPr>
          <p:cNvPr id="24" name="תמונה 23" descr="תמונה שמכילה מים, ביולוגיה ימית, כריש, אקווריום&#10;&#10;התיאור נוצר באופן אוטומטי">
            <a:extLst>
              <a:ext uri="{FF2B5EF4-FFF2-40B4-BE49-F238E27FC236}">
                <a16:creationId xmlns:a16="http://schemas.microsoft.com/office/drawing/2014/main" id="{A0A57F2C-C344-4FC6-43B6-2434E7E6EE91}"/>
              </a:ext>
            </a:extLst>
          </p:cNvPr>
          <p:cNvPicPr>
            <a:picLocks noChangeAspect="1"/>
          </p:cNvPicPr>
          <p:nvPr/>
        </p:nvPicPr>
        <p:blipFill>
          <a:blip r:embed="rId3">
            <a:extLst>
              <a:ext uri="{28A0092B-C50C-407E-A947-70E740481C1C}">
                <a14:useLocalDpi xmlns:a14="http://schemas.microsoft.com/office/drawing/2010/main" val="0"/>
              </a:ext>
            </a:extLst>
          </a:blip>
          <a:srcRect l="37240" r="15671"/>
          <a:stretch/>
        </p:blipFill>
        <p:spPr>
          <a:xfrm>
            <a:off x="7514809" y="0"/>
            <a:ext cx="4543289" cy="677442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097901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E92412-E406-3D4F-60B7-4D13537717D8}"/>
              </a:ext>
            </a:extLst>
          </p:cNvPr>
          <p:cNvSpPr>
            <a:spLocks noGrp="1"/>
          </p:cNvSpPr>
          <p:nvPr>
            <p:ph type="title"/>
          </p:nvPr>
        </p:nvSpPr>
        <p:spPr>
          <a:xfrm>
            <a:off x="678426" y="232287"/>
            <a:ext cx="3746089" cy="1641987"/>
          </a:xfrm>
        </p:spPr>
        <p:txBody>
          <a:bodyPr>
            <a:normAutofit/>
          </a:bodyPr>
          <a:lstStyle/>
          <a:p>
            <a:r>
              <a:rPr lang="en-US" dirty="0">
                <a:latin typeface="Aptos" panose="020B0004020202020204" pitchFamily="34" charset="0"/>
                <a:cs typeface="Arial" panose="020B0604020202020204" pitchFamily="34" charset="0"/>
              </a:rPr>
              <a:t>Other animals</a:t>
            </a:r>
            <a:endParaRPr lang="he-IL" dirty="0">
              <a:latin typeface="Aptos" panose="020B0004020202020204" pitchFamily="34" charset="0"/>
            </a:endParaRPr>
          </a:p>
        </p:txBody>
      </p:sp>
      <p:sp>
        <p:nvSpPr>
          <p:cNvPr id="21" name="Rectangle 10">
            <a:extLst>
              <a:ext uri="{FF2B5EF4-FFF2-40B4-BE49-F238E27FC236}">
                <a16:creationId xmlns:a16="http://schemas.microsoft.com/office/drawing/2014/main" id="{8B552A8E-DEF9-4254-BD69-E4D91C6A1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2BDF038A-8EE8-7BF4-4FDC-3C5073F136F4}"/>
              </a:ext>
            </a:extLst>
          </p:cNvPr>
          <p:cNvSpPr>
            <a:spLocks noGrp="1"/>
          </p:cNvSpPr>
          <p:nvPr>
            <p:ph idx="1"/>
          </p:nvPr>
        </p:nvSpPr>
        <p:spPr>
          <a:xfrm>
            <a:off x="264243" y="1295401"/>
            <a:ext cx="5497459" cy="4493342"/>
          </a:xfrm>
        </p:spPr>
        <p:txBody>
          <a:bodyPr>
            <a:noAutofit/>
          </a:bodyPr>
          <a:lstStyle/>
          <a:p>
            <a:pPr marL="0" indent="0" algn="l">
              <a:lnSpc>
                <a:spcPct val="90000"/>
              </a:lnSpc>
              <a:buNone/>
            </a:pPr>
            <a:r>
              <a:rPr lang="en-US" sz="2100" dirty="0">
                <a:latin typeface="Aptos" panose="020B0004020202020204" pitchFamily="34" charset="0"/>
              </a:rPr>
              <a:t>The following animals also have their own individual tables for the same reason - to save space in the database. </a:t>
            </a:r>
            <a:endParaRPr lang="he-IL" sz="2100" dirty="0">
              <a:latin typeface="Aptos" panose="020B0004020202020204" pitchFamily="34" charset="0"/>
            </a:endParaRPr>
          </a:p>
          <a:p>
            <a:pPr marL="0" indent="0" algn="l">
              <a:lnSpc>
                <a:spcPct val="90000"/>
              </a:lnSpc>
              <a:buNone/>
            </a:pPr>
            <a:r>
              <a:rPr lang="en-US" sz="2100" dirty="0">
                <a:latin typeface="Aptos" panose="020B0004020202020204" pitchFamily="34" charset="0"/>
                <a:cs typeface="Arial" panose="020B0604020202020204" pitchFamily="34" charset="0"/>
              </a:rPr>
              <a:t>Cervus(ID, </a:t>
            </a:r>
            <a:r>
              <a:rPr lang="en-US" sz="2100" dirty="0" err="1">
                <a:latin typeface="Aptos" panose="020B0004020202020204" pitchFamily="34" charset="0"/>
                <a:cs typeface="Arial" panose="020B0604020202020204" pitchFamily="34" charset="0"/>
              </a:rPr>
              <a:t>RayLength</a:t>
            </a:r>
            <a:r>
              <a:rPr lang="en-US" sz="2100" dirty="0">
                <a:latin typeface="Aptos" panose="020B0004020202020204" pitchFamily="34" charset="0"/>
                <a:cs typeface="Arial" panose="020B0604020202020204" pitchFamily="34" charset="0"/>
              </a:rPr>
              <a:t>)</a:t>
            </a:r>
          </a:p>
          <a:p>
            <a:pPr algn="l">
              <a:lnSpc>
                <a:spcPct val="90000"/>
              </a:lnSpc>
            </a:pPr>
            <a:r>
              <a:rPr lang="en-US" sz="2100" dirty="0">
                <a:latin typeface="Aptos" panose="020B0004020202020204" pitchFamily="34" charset="0"/>
                <a:cs typeface="Arial" panose="020B0604020202020204" pitchFamily="34" charset="0"/>
              </a:rPr>
              <a:t>Lemur(ID, Height)</a:t>
            </a:r>
          </a:p>
          <a:p>
            <a:pPr algn="l">
              <a:lnSpc>
                <a:spcPct val="90000"/>
              </a:lnSpc>
            </a:pPr>
            <a:r>
              <a:rPr lang="en-US" sz="2100" dirty="0">
                <a:latin typeface="Aptos" panose="020B0004020202020204" pitchFamily="34" charset="0"/>
                <a:cs typeface="Arial" panose="020B0604020202020204" pitchFamily="34" charset="0"/>
              </a:rPr>
              <a:t>Penguin(ID, Height)</a:t>
            </a:r>
          </a:p>
          <a:p>
            <a:pPr algn="l">
              <a:lnSpc>
                <a:spcPct val="90000"/>
              </a:lnSpc>
            </a:pPr>
            <a:r>
              <a:rPr lang="en-US" sz="2100" dirty="0">
                <a:latin typeface="Aptos" panose="020B0004020202020204" pitchFamily="34" charset="0"/>
                <a:cs typeface="Arial" panose="020B0604020202020204" pitchFamily="34" charset="0"/>
              </a:rPr>
              <a:t>Lion(ID, Weight)</a:t>
            </a:r>
          </a:p>
          <a:p>
            <a:pPr algn="l">
              <a:lnSpc>
                <a:spcPct val="90000"/>
              </a:lnSpc>
            </a:pPr>
            <a:r>
              <a:rPr lang="en-US" sz="2100" dirty="0">
                <a:latin typeface="Aptos" panose="020B0004020202020204" pitchFamily="34" charset="0"/>
                <a:cs typeface="Arial" panose="020B0604020202020204" pitchFamily="34" charset="0"/>
              </a:rPr>
              <a:t>Tiger(ID, Weight)</a:t>
            </a:r>
          </a:p>
          <a:p>
            <a:pPr algn="l">
              <a:lnSpc>
                <a:spcPct val="90000"/>
              </a:lnSpc>
            </a:pPr>
            <a:r>
              <a:rPr lang="en-US" sz="2100" dirty="0">
                <a:latin typeface="Aptos" panose="020B0004020202020204" pitchFamily="34" charset="0"/>
              </a:rPr>
              <a:t>In total, this bring us to 11 tables </a:t>
            </a:r>
            <a:endParaRPr lang="en-US" sz="2100" dirty="0">
              <a:latin typeface="Aptos" panose="020B0004020202020204" pitchFamily="34" charset="0"/>
              <a:cs typeface="Arial" panose="020B0604020202020204" pitchFamily="34" charset="0"/>
            </a:endParaRPr>
          </a:p>
          <a:p>
            <a:pPr algn="l">
              <a:lnSpc>
                <a:spcPct val="90000"/>
              </a:lnSpc>
            </a:pPr>
            <a:endParaRPr lang="he-IL" sz="2100" dirty="0">
              <a:latin typeface="Aptos" panose="020B0004020202020204" pitchFamily="34" charset="0"/>
            </a:endParaRPr>
          </a:p>
        </p:txBody>
      </p:sp>
      <p:pic>
        <p:nvPicPr>
          <p:cNvPr id="6" name="תמונה 5" descr="תמונה שמכילה יונק, פנדה אדומה, פנדה, דשא&#10;&#10;התיאור נוצר באופן אוטומטי">
            <a:extLst>
              <a:ext uri="{FF2B5EF4-FFF2-40B4-BE49-F238E27FC236}">
                <a16:creationId xmlns:a16="http://schemas.microsoft.com/office/drawing/2014/main" id="{0E846CBD-C8C8-362C-7986-95C18E7DD6E9}"/>
              </a:ext>
            </a:extLst>
          </p:cNvPr>
          <p:cNvPicPr>
            <a:picLocks noChangeAspect="1"/>
          </p:cNvPicPr>
          <p:nvPr/>
        </p:nvPicPr>
        <p:blipFill>
          <a:blip r:embed="rId3">
            <a:extLst>
              <a:ext uri="{28A0092B-C50C-407E-A947-70E740481C1C}">
                <a14:useLocalDpi xmlns:a14="http://schemas.microsoft.com/office/drawing/2010/main" val="0"/>
              </a:ext>
            </a:extLst>
          </a:blip>
          <a:srcRect r="8014"/>
          <a:stretch/>
        </p:blipFill>
        <p:spPr>
          <a:xfrm>
            <a:off x="5850067" y="0"/>
            <a:ext cx="6313539" cy="624102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688506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626F0D7-63B8-286A-E42B-62740833FE8B}"/>
              </a:ext>
            </a:extLst>
          </p:cNvPr>
          <p:cNvSpPr>
            <a:spLocks noGrp="1"/>
          </p:cNvSpPr>
          <p:nvPr>
            <p:ph type="title"/>
          </p:nvPr>
        </p:nvSpPr>
        <p:spPr>
          <a:xfrm>
            <a:off x="205724" y="746268"/>
            <a:ext cx="4304103" cy="4872914"/>
          </a:xfrm>
        </p:spPr>
        <p:txBody>
          <a:bodyPr>
            <a:normAutofit/>
          </a:bodyPr>
          <a:lstStyle/>
          <a:p>
            <a:r>
              <a:rPr lang="en-US" sz="6300" dirty="0">
                <a:solidFill>
                  <a:schemeClr val="tx1"/>
                </a:solidFill>
                <a:effectLst/>
                <a:latin typeface="Aptos" panose="020B0004020202020204" pitchFamily="34" charset="0"/>
                <a:ea typeface="Aptos" panose="020B0004020202020204" pitchFamily="34" charset="0"/>
                <a:cs typeface="Arial" panose="020B0604020202020204" pitchFamily="34" charset="0"/>
              </a:rPr>
              <a:t>Description </a:t>
            </a:r>
            <a:r>
              <a:rPr lang="en-US" sz="63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 of the </a:t>
            </a:r>
            <a:br>
              <a:rPr lang="en-US" sz="63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br>
            <a:r>
              <a:rPr lang="en-US" sz="63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t>program</a:t>
            </a:r>
            <a:br>
              <a:rPr lang="en-US" sz="6300" kern="100" dirty="0">
                <a:solidFill>
                  <a:schemeClr val="tx1"/>
                </a:solidFill>
                <a:effectLst/>
                <a:latin typeface="Aptos" panose="020B0004020202020204" pitchFamily="34" charset="0"/>
                <a:ea typeface="Aptos" panose="020B0004020202020204" pitchFamily="34" charset="0"/>
                <a:cs typeface="Arial" panose="020B0604020202020204" pitchFamily="34" charset="0"/>
              </a:rPr>
            </a:br>
            <a:endParaRPr lang="he-IL" sz="6300" dirty="0">
              <a:solidFill>
                <a:schemeClr val="tx1"/>
              </a:solidFill>
            </a:endParaRPr>
          </a:p>
        </p:txBody>
      </p:sp>
      <p:sp>
        <p:nvSpPr>
          <p:cNvPr id="30" name="Rectangle 2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FF95B28B-81CA-9724-4571-5B7DEC14A559}"/>
              </a:ext>
            </a:extLst>
          </p:cNvPr>
          <p:cNvSpPr>
            <a:spLocks noGrp="1"/>
          </p:cNvSpPr>
          <p:nvPr>
            <p:ph idx="1"/>
          </p:nvPr>
        </p:nvSpPr>
        <p:spPr>
          <a:xfrm>
            <a:off x="4372667" y="265716"/>
            <a:ext cx="6294448" cy="4470821"/>
          </a:xfrm>
        </p:spPr>
        <p:txBody>
          <a:bodyPr>
            <a:noAutofit/>
          </a:bodyPr>
          <a:lstStyle/>
          <a:p>
            <a:pPr marL="0" marR="0" algn="l" rtl="1">
              <a:lnSpc>
                <a:spcPct val="90000"/>
              </a:lnSpc>
              <a:spcBef>
                <a:spcPts val="0"/>
              </a:spcBef>
              <a:spcAft>
                <a:spcPts val="800"/>
              </a:spcAft>
            </a:pPr>
            <a:r>
              <a:rPr lang="en-US" sz="2000" dirty="0">
                <a:latin typeface="Aptos" panose="020B0004020202020204" pitchFamily="34" charset="0"/>
              </a:rPr>
              <a:t>This project, developed by Lior, is an Object-Oriented programming focused on building a zoo management system in Java. </a:t>
            </a:r>
            <a:endParaRPr lang="he-IL" sz="2000" dirty="0">
              <a:latin typeface="Aptos" panose="020B0004020202020204" pitchFamily="34" charset="0"/>
            </a:endParaRPr>
          </a:p>
          <a:p>
            <a:pPr marL="0" marR="0" algn="l" rtl="1">
              <a:lnSpc>
                <a:spcPct val="90000"/>
              </a:lnSpc>
              <a:spcBef>
                <a:spcPts val="0"/>
              </a:spcBef>
              <a:spcAft>
                <a:spcPts val="800"/>
              </a:spcAft>
            </a:pPr>
            <a:r>
              <a:rPr lang="en-US" sz="2100" b="1" u="sng" kern="100" dirty="0">
                <a:effectLst/>
                <a:latin typeface="Aptos" panose="020B0004020202020204" pitchFamily="34" charset="0"/>
                <a:ea typeface="Aptos" panose="020B0004020202020204" pitchFamily="34" charset="0"/>
                <a:cs typeface="Arial" panose="020B0604020202020204" pitchFamily="34" charset="0"/>
              </a:rPr>
              <a:t>Key Components:</a:t>
            </a:r>
          </a:p>
          <a:p>
            <a:pPr marL="0" marR="0" algn="l" rtl="1">
              <a:lnSpc>
                <a:spcPct val="90000"/>
              </a:lnSpc>
              <a:spcBef>
                <a:spcPts val="0"/>
              </a:spcBef>
              <a:spcAft>
                <a:spcPts val="800"/>
              </a:spcAft>
            </a:pPr>
            <a:r>
              <a:rPr lang="en-US" sz="2000" b="1" dirty="0">
                <a:latin typeface="Aptos" panose="020B0004020202020204" pitchFamily="34" charset="0"/>
              </a:rPr>
              <a:t>Zoo Management</a:t>
            </a:r>
            <a:r>
              <a:rPr lang="en-US" sz="2000" dirty="0">
                <a:latin typeface="Aptos" panose="020B0004020202020204" pitchFamily="34" charset="0"/>
              </a:rPr>
              <a:t>: The system starts with a pre-set collection of animals and an initial budget. Zoo managers can perform various tasks such as viewing zoo details (animals and financial status), purchasing new animals, removing animals from the zoo, feeding the animals, sorting and displaying them, and managing yearly progress. This includes updating happiness levels, aging the animals, and removing those that exceed their lifespan </a:t>
            </a:r>
            <a:endParaRPr lang="he-IL" sz="2000" dirty="0">
              <a:latin typeface="Aptos" panose="020B0004020202020204" pitchFamily="34" charset="0"/>
            </a:endParaRPr>
          </a:p>
          <a:p>
            <a:pPr marL="0" marR="0" algn="l" rtl="1">
              <a:lnSpc>
                <a:spcPct val="90000"/>
              </a:lnSpc>
              <a:spcBef>
                <a:spcPts val="0"/>
              </a:spcBef>
              <a:spcAft>
                <a:spcPts val="800"/>
              </a:spcAft>
            </a:pPr>
            <a:r>
              <a:rPr lang="en-US" sz="2100" b="1" u="sng" kern="100" dirty="0">
                <a:effectLst/>
                <a:latin typeface="Aptos" panose="020B0004020202020204" pitchFamily="34" charset="0"/>
                <a:ea typeface="Aptos" panose="020B0004020202020204" pitchFamily="34" charset="0"/>
                <a:cs typeface="Arial" panose="020B0604020202020204" pitchFamily="34" charset="0"/>
              </a:rPr>
              <a:t>Animals (</a:t>
            </a:r>
            <a:r>
              <a:rPr lang="en-US" sz="2100" b="1" u="sng" kern="100" dirty="0" err="1">
                <a:effectLst/>
                <a:latin typeface="Aptos" panose="020B0004020202020204" pitchFamily="34" charset="0"/>
                <a:ea typeface="Aptos" panose="020B0004020202020204" pitchFamily="34" charset="0"/>
                <a:cs typeface="Arial" panose="020B0604020202020204" pitchFamily="34" charset="0"/>
              </a:rPr>
              <a:t>entitys</a:t>
            </a:r>
            <a:r>
              <a:rPr lang="en-US" sz="2100" kern="100" dirty="0">
                <a:effectLst/>
                <a:latin typeface="Aptos" panose="020B0004020202020204" pitchFamily="34" charset="0"/>
                <a:ea typeface="Aptos" panose="020B0004020202020204" pitchFamily="34" charset="0"/>
                <a:cs typeface="Arial" panose="020B0604020202020204" pitchFamily="34" charset="0"/>
              </a:rPr>
              <a:t>)</a:t>
            </a:r>
          </a:p>
          <a:p>
            <a:pPr marL="0" marR="0" algn="l" rtl="1">
              <a:lnSpc>
                <a:spcPct val="90000"/>
              </a:lnSpc>
              <a:spcBef>
                <a:spcPts val="0"/>
              </a:spcBef>
              <a:spcAft>
                <a:spcPts val="800"/>
              </a:spcAft>
            </a:pPr>
            <a:r>
              <a:rPr lang="en-US" sz="2000" dirty="0">
                <a:latin typeface="Aptos" panose="020B0004020202020204" pitchFamily="34" charset="0"/>
              </a:rPr>
              <a:t>The animals in the zoo have attributes such as name, age, and height. Each animal also has a happiness scale that changes based on different actions. Additionally, every animal makes a distinct sound. The animals are divided into categories, such as Fish and Predators.</a:t>
            </a:r>
            <a:endParaRPr lang="he-IL" sz="2100" dirty="0">
              <a:latin typeface="Aptos" panose="020B0004020202020204" pitchFamily="34" charset="0"/>
            </a:endParaRPr>
          </a:p>
        </p:txBody>
      </p:sp>
    </p:spTree>
    <p:extLst>
      <p:ext uri="{BB962C8B-B14F-4D97-AF65-F5344CB8AC3E}">
        <p14:creationId xmlns:p14="http://schemas.microsoft.com/office/powerpoint/2010/main" val="3143395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38F723C-EE84-0695-8CB2-B6C089433259}"/>
              </a:ext>
            </a:extLst>
          </p:cNvPr>
          <p:cNvSpPr>
            <a:spLocks noGrp="1"/>
          </p:cNvSpPr>
          <p:nvPr>
            <p:ph type="title"/>
          </p:nvPr>
        </p:nvSpPr>
        <p:spPr>
          <a:xfrm>
            <a:off x="650668" y="629266"/>
            <a:ext cx="6828512" cy="1641986"/>
          </a:xfrm>
        </p:spPr>
        <p:txBody>
          <a:bodyPr>
            <a:normAutofit/>
          </a:bodyPr>
          <a:lstStyle/>
          <a:p>
            <a:pPr algn="ctr"/>
            <a:r>
              <a:rPr lang="en-US" dirty="0">
                <a:latin typeface="Arial" panose="020B0604020202020204" pitchFamily="34" charset="0"/>
                <a:cs typeface="Arial" panose="020B0604020202020204" pitchFamily="34" charset="0"/>
              </a:rPr>
              <a:t>Create</a:t>
            </a:r>
            <a:endParaRPr lang="he-IL" dirty="0">
              <a:latin typeface="Arial" panose="020B0604020202020204" pitchFamily="34" charset="0"/>
              <a:cs typeface="Arial" panose="020B0604020202020204" pitchFamily="34" charset="0"/>
            </a:endParaRPr>
          </a:p>
        </p:txBody>
      </p:sp>
      <p:pic>
        <p:nvPicPr>
          <p:cNvPr id="18" name="Picture 17" descr="Empty office area">
            <a:extLst>
              <a:ext uri="{FF2B5EF4-FFF2-40B4-BE49-F238E27FC236}">
                <a16:creationId xmlns:a16="http://schemas.microsoft.com/office/drawing/2014/main" id="{145951D7-4B85-9DAB-72C9-92D2F377F5F1}"/>
              </a:ext>
            </a:extLst>
          </p:cNvPr>
          <p:cNvPicPr>
            <a:picLocks noChangeAspect="1"/>
          </p:cNvPicPr>
          <p:nvPr/>
        </p:nvPicPr>
        <p:blipFill>
          <a:blip r:embed="rId3"/>
          <a:srcRect l="39258" r="21235" b="-1"/>
          <a:stretch/>
        </p:blipFill>
        <p:spPr>
          <a:xfrm>
            <a:off x="8135860" y="10"/>
            <a:ext cx="4058949" cy="6857990"/>
          </a:xfrm>
          <a:prstGeom prst="rect">
            <a:avLst/>
          </a:prstGeom>
        </p:spPr>
      </p:pic>
      <p:sp>
        <p:nvSpPr>
          <p:cNvPr id="22" name="Rectangle 21">
            <a:extLst>
              <a:ext uri="{FF2B5EF4-FFF2-40B4-BE49-F238E27FC236}">
                <a16:creationId xmlns:a16="http://schemas.microsoft.com/office/drawing/2014/main" id="{A9C8BAB9-EB13-48B9-9E3E-56E6E1620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E0282A0D-51C1-A837-B8A3-F183B89D4168}"/>
              </a:ext>
            </a:extLst>
          </p:cNvPr>
          <p:cNvSpPr>
            <a:spLocks noGrp="1"/>
          </p:cNvSpPr>
          <p:nvPr>
            <p:ph idx="1"/>
          </p:nvPr>
        </p:nvSpPr>
        <p:spPr>
          <a:xfrm>
            <a:off x="196800" y="1632155"/>
            <a:ext cx="7736248" cy="4109884"/>
          </a:xfrm>
        </p:spPr>
        <p:txBody>
          <a:bodyPr>
            <a:normAutofit/>
          </a:bodyPr>
          <a:lstStyle/>
          <a:p>
            <a:pPr marL="0" indent="0" algn="l">
              <a:lnSpc>
                <a:spcPct val="90000"/>
              </a:lnSpc>
              <a:buNone/>
            </a:pPr>
            <a:r>
              <a:rPr lang="en-US" sz="2300" dirty="0">
                <a:latin typeface="Aptos" panose="020B0004020202020204" pitchFamily="34" charset="0"/>
              </a:rPr>
              <a:t>First, the database script will be provided with the code. You will need to insert it into your own PostgreSQL database. The script will include</a:t>
            </a:r>
            <a:r>
              <a:rPr lang="en-US" sz="2300" dirty="0">
                <a:latin typeface="Aptos" panose="020B0004020202020204" pitchFamily="34" charset="0"/>
                <a:cs typeface="Arial" panose="020B0604020202020204" pitchFamily="34" charset="0"/>
              </a:rPr>
              <a:t>, CREAT TABLE statements. The first table will be the animal table which will contain the ID as PRIMARY KEY </a:t>
            </a:r>
            <a:r>
              <a:rPr lang="en-US" sz="2300" dirty="0">
                <a:latin typeface="Aptos" panose="020B0004020202020204" pitchFamily="34" charset="0"/>
              </a:rPr>
              <a:t>All other tables will reference this </a:t>
            </a:r>
            <a:r>
              <a:rPr lang="en-US" sz="2300" dirty="0">
                <a:latin typeface="Aptos" panose="020B0004020202020204" pitchFamily="34" charset="0"/>
                <a:cs typeface="Arial" panose="020B0604020202020204" pitchFamily="34" charset="0"/>
              </a:rPr>
              <a:t>ID e</a:t>
            </a:r>
            <a:r>
              <a:rPr lang="en-US" sz="2300" dirty="0">
                <a:latin typeface="Aptos" panose="020B0004020202020204" pitchFamily="34" charset="0"/>
              </a:rPr>
              <a:t>nsuring that when an entry is deleted from the animals table it is also removed from all related tables.</a:t>
            </a:r>
          </a:p>
          <a:p>
            <a:pPr marL="0" indent="0" algn="l">
              <a:lnSpc>
                <a:spcPct val="90000"/>
              </a:lnSpc>
              <a:buNone/>
            </a:pPr>
            <a:r>
              <a:rPr lang="en-US" sz="2300" dirty="0">
                <a:latin typeface="Aptos" panose="020B0004020202020204" pitchFamily="34" charset="0"/>
              </a:rPr>
              <a:t>Once all the tables are created, we will set up a sequence that starts at 1,000. This sequence will automatically generate unique ID’s for the animals, ensuring that no two animals have the same ID. A function will be set as the default to enforce this uniqueness.</a:t>
            </a:r>
            <a:endParaRPr lang="en-US" sz="2300" dirty="0">
              <a:latin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097477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טקסט, צילום מסך, תוכנה, מספר&#10;&#10;התיאור נוצר באופן אוטומטי">
            <a:extLst>
              <a:ext uri="{FF2B5EF4-FFF2-40B4-BE49-F238E27FC236}">
                <a16:creationId xmlns:a16="http://schemas.microsoft.com/office/drawing/2014/main" id="{300C757F-27E3-20D5-836B-C40A287CB2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9333" y="643467"/>
            <a:ext cx="8773333" cy="5571066"/>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325934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F63EB7-E3EF-B8A8-2E62-F9852D6FC723}"/>
              </a:ext>
            </a:extLst>
          </p:cNvPr>
          <p:cNvSpPr>
            <a:spLocks noGrp="1"/>
          </p:cNvSpPr>
          <p:nvPr>
            <p:ph type="title"/>
          </p:nvPr>
        </p:nvSpPr>
        <p:spPr>
          <a:xfrm>
            <a:off x="650668" y="629266"/>
            <a:ext cx="6828512" cy="1641986"/>
          </a:xfrm>
        </p:spPr>
        <p:txBody>
          <a:bodyPr>
            <a:normAutofit/>
          </a:bodyPr>
          <a:lstStyle/>
          <a:p>
            <a:r>
              <a:rPr lang="en-US" dirty="0">
                <a:latin typeface="Arial" panose="020B0604020202020204" pitchFamily="34" charset="0"/>
                <a:cs typeface="Arial" panose="020B0604020202020204" pitchFamily="34" charset="0"/>
              </a:rPr>
              <a:t>SELECT</a:t>
            </a:r>
            <a:endParaRPr lang="he-IL" dirty="0">
              <a:latin typeface="Arial" panose="020B0604020202020204" pitchFamily="34" charset="0"/>
              <a:cs typeface="Arial" panose="020B0604020202020204" pitchFamily="34" charset="0"/>
            </a:endParaRPr>
          </a:p>
        </p:txBody>
      </p:sp>
      <p:pic>
        <p:nvPicPr>
          <p:cNvPr id="20" name="Picture 19" descr="Programming data on computer monitor">
            <a:extLst>
              <a:ext uri="{FF2B5EF4-FFF2-40B4-BE49-F238E27FC236}">
                <a16:creationId xmlns:a16="http://schemas.microsoft.com/office/drawing/2014/main" id="{FBD4DB7D-DBDE-BAF2-5128-B854E7333D9A}"/>
              </a:ext>
            </a:extLst>
          </p:cNvPr>
          <p:cNvPicPr>
            <a:picLocks noChangeAspect="1"/>
          </p:cNvPicPr>
          <p:nvPr/>
        </p:nvPicPr>
        <p:blipFill>
          <a:blip r:embed="rId3"/>
          <a:srcRect l="35219" r="25274" b="-1"/>
          <a:stretch/>
        </p:blipFill>
        <p:spPr>
          <a:xfrm>
            <a:off x="8135860" y="10"/>
            <a:ext cx="4058949" cy="6857990"/>
          </a:xfrm>
          <a:prstGeom prst="rect">
            <a:avLst/>
          </a:prstGeom>
        </p:spPr>
      </p:pic>
      <p:sp>
        <p:nvSpPr>
          <p:cNvPr id="24" name="Rectangle 23">
            <a:extLst>
              <a:ext uri="{FF2B5EF4-FFF2-40B4-BE49-F238E27FC236}">
                <a16:creationId xmlns:a16="http://schemas.microsoft.com/office/drawing/2014/main" id="{A9C8BAB9-EB13-48B9-9E3E-56E6E1620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5135EE10-20B3-8FA4-34F0-3253F304A085}"/>
              </a:ext>
            </a:extLst>
          </p:cNvPr>
          <p:cNvSpPr>
            <a:spLocks noGrp="1"/>
          </p:cNvSpPr>
          <p:nvPr>
            <p:ph idx="1"/>
          </p:nvPr>
        </p:nvSpPr>
        <p:spPr>
          <a:xfrm>
            <a:off x="650668" y="2438400"/>
            <a:ext cx="6828512" cy="3809999"/>
          </a:xfrm>
        </p:spPr>
        <p:txBody>
          <a:bodyPr>
            <a:normAutofit/>
          </a:bodyPr>
          <a:lstStyle/>
          <a:p>
            <a:pPr algn="l"/>
            <a:r>
              <a:rPr lang="en-US" sz="2300" dirty="0">
                <a:latin typeface="Aptos" panose="020B0004020202020204" pitchFamily="34" charset="0"/>
              </a:rPr>
              <a:t>When the program starts, it will use the SELECT function to collect all the data from the database, display it, and load the data into the program.</a:t>
            </a:r>
          </a:p>
          <a:p>
            <a:pPr algn="l"/>
            <a:r>
              <a:rPr lang="en-US" sz="2300" dirty="0">
                <a:latin typeface="Aptos" panose="020B0004020202020204" pitchFamily="34" charset="0"/>
              </a:rPr>
              <a:t>For example, let's take the penguin.</a:t>
            </a:r>
          </a:p>
        </p:txBody>
      </p:sp>
    </p:spTree>
    <p:extLst>
      <p:ext uri="{BB962C8B-B14F-4D97-AF65-F5344CB8AC3E}">
        <p14:creationId xmlns:p14="http://schemas.microsoft.com/office/powerpoint/2010/main" val="3079069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8" name="Picture 17">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4" name="Rectangle 23">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תמונה 6" descr="תמונה שמכילה טקסט, צילום מסך, גופן&#10;&#10;התיאור נוצר באופן אוטומטי">
            <a:extLst>
              <a:ext uri="{FF2B5EF4-FFF2-40B4-BE49-F238E27FC236}">
                <a16:creationId xmlns:a16="http://schemas.microsoft.com/office/drawing/2014/main" id="{BD8C961D-D562-BD23-F4AD-21B886350E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67" y="1711453"/>
            <a:ext cx="10905066" cy="3435094"/>
          </a:xfrm>
          <a:prstGeom prst="rect">
            <a:avLst/>
          </a:prstGeom>
        </p:spPr>
      </p:pic>
      <p:sp>
        <p:nvSpPr>
          <p:cNvPr id="26" name="Rectangle 25">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3063993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337FE0-FA69-2B27-24BE-053D72E9EC9F}"/>
              </a:ext>
            </a:extLst>
          </p:cNvPr>
          <p:cNvSpPr>
            <a:spLocks noGrp="1"/>
          </p:cNvSpPr>
          <p:nvPr>
            <p:ph type="title"/>
          </p:nvPr>
        </p:nvSpPr>
        <p:spPr>
          <a:xfrm>
            <a:off x="648930" y="629266"/>
            <a:ext cx="6188190" cy="1622321"/>
          </a:xfrm>
        </p:spPr>
        <p:txBody>
          <a:bodyPr>
            <a:normAutofit/>
          </a:bodyPr>
          <a:lstStyle/>
          <a:p>
            <a:r>
              <a:rPr lang="en-US" dirty="0">
                <a:latin typeface="Aptos" panose="020B0004020202020204" pitchFamily="34" charset="0"/>
                <a:cs typeface="Arial" panose="020B0604020202020204" pitchFamily="34" charset="0"/>
              </a:rPr>
              <a:t>INSERT</a:t>
            </a:r>
            <a:endParaRPr lang="he-IL" dirty="0">
              <a:latin typeface="Aptos" panose="020B0004020202020204" pitchFamily="34" charset="0"/>
              <a:cs typeface="Arial" panose="020B0604020202020204" pitchFamily="34" charset="0"/>
            </a:endParaRPr>
          </a:p>
        </p:txBody>
      </p:sp>
      <p:sp>
        <p:nvSpPr>
          <p:cNvPr id="3" name="מציין מיקום תוכן 2">
            <a:extLst>
              <a:ext uri="{FF2B5EF4-FFF2-40B4-BE49-F238E27FC236}">
                <a16:creationId xmlns:a16="http://schemas.microsoft.com/office/drawing/2014/main" id="{05370A33-F76F-F655-E10D-A529143E9453}"/>
              </a:ext>
            </a:extLst>
          </p:cNvPr>
          <p:cNvSpPr>
            <a:spLocks noGrp="1"/>
          </p:cNvSpPr>
          <p:nvPr>
            <p:ph idx="1"/>
          </p:nvPr>
        </p:nvSpPr>
        <p:spPr>
          <a:xfrm>
            <a:off x="550572" y="1641987"/>
            <a:ext cx="6678601" cy="4375355"/>
          </a:xfrm>
        </p:spPr>
        <p:txBody>
          <a:bodyPr>
            <a:noAutofit/>
          </a:bodyPr>
          <a:lstStyle/>
          <a:p>
            <a:pPr marL="0" indent="0" algn="l">
              <a:lnSpc>
                <a:spcPct val="90000"/>
              </a:lnSpc>
              <a:buNone/>
            </a:pPr>
            <a:r>
              <a:rPr lang="en-US" sz="2300" dirty="0">
                <a:latin typeface="Aptos" panose="020B0004020202020204" pitchFamily="34" charset="0"/>
              </a:rPr>
              <a:t>The INSERT statement in the code will be used when adding a new animal. We will add the animal using a string that will be passed to the database. For example, to insert a Cervus;</a:t>
            </a:r>
          </a:p>
          <a:p>
            <a:pPr marL="0" indent="0" algn="l">
              <a:lnSpc>
                <a:spcPct val="90000"/>
              </a:lnSpc>
              <a:buNone/>
            </a:pPr>
            <a:r>
              <a:rPr lang="en-US" sz="2300" dirty="0">
                <a:latin typeface="Aptos" panose="020B0004020202020204" pitchFamily="34" charset="0"/>
              </a:rPr>
              <a:t>First, we generate an ID using the sequence function we discussed earlier. Then, we assign this ID a name and a gender. </a:t>
            </a:r>
          </a:p>
          <a:p>
            <a:pPr marL="0" indent="0" algn="l">
              <a:lnSpc>
                <a:spcPct val="90000"/>
              </a:lnSpc>
              <a:buNone/>
            </a:pPr>
            <a:r>
              <a:rPr lang="en-US" sz="2300" dirty="0">
                <a:latin typeface="Aptos" panose="020B0004020202020204" pitchFamily="34" charset="0"/>
              </a:rPr>
              <a:t>Next, we noticed that the attributes for Cervus are similar to those of  tiger and lion variables, where instead of double weight, it has double </a:t>
            </a:r>
            <a:r>
              <a:rPr lang="en-US" sz="2300" dirty="0" err="1">
                <a:latin typeface="Aptos" panose="020B0004020202020204" pitchFamily="34" charset="0"/>
              </a:rPr>
              <a:t>raysLenght</a:t>
            </a:r>
            <a:r>
              <a:rPr lang="en-US" sz="2300" dirty="0">
                <a:latin typeface="Aptos" panose="020B0004020202020204" pitchFamily="34" charset="0"/>
              </a:rPr>
              <a:t>. So use the </a:t>
            </a:r>
            <a:r>
              <a:rPr lang="en-US" sz="2300" dirty="0" err="1">
                <a:latin typeface="Aptos" panose="020B0004020202020204" pitchFamily="34" charset="0"/>
              </a:rPr>
              <a:t>createCervusOrCarnivore</a:t>
            </a:r>
            <a:r>
              <a:rPr lang="en-US" sz="2300" dirty="0">
                <a:latin typeface="Aptos" panose="020B0004020202020204" pitchFamily="34" charset="0"/>
              </a:rPr>
              <a:t> and insert the ray length as well.</a:t>
            </a:r>
            <a:endParaRPr lang="he-IL" sz="2300" dirty="0">
              <a:latin typeface="Aptos" panose="020B0004020202020204" pitchFamily="34" charset="0"/>
            </a:endParaRPr>
          </a:p>
        </p:txBody>
      </p:sp>
      <p:sp>
        <p:nvSpPr>
          <p:cNvPr id="25" name="Freeform 31">
            <a:extLst>
              <a:ext uri="{FF2B5EF4-FFF2-40B4-BE49-F238E27FC236}">
                <a16:creationId xmlns:a16="http://schemas.microsoft.com/office/drawing/2014/main" id="{C89FDD9F-84AD-4824-89D2-9E286F56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7" name="Rectangle 26">
            <a:extLst>
              <a:ext uri="{FF2B5EF4-FFF2-40B4-BE49-F238E27FC236}">
                <a16:creationId xmlns:a16="http://schemas.microsoft.com/office/drawing/2014/main" id="{0AFF99B9-09FA-411A-8B54-D714B2EE9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0"/>
            <a:ext cx="406254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
            <a:extLst>
              <a:ext uri="{FF2B5EF4-FFF2-40B4-BE49-F238E27FC236}">
                <a16:creationId xmlns:a16="http://schemas.microsoft.com/office/drawing/2014/main" id="{7E6CE931-52B0-4AD0-991F-0648E313B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47253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he-IL"/>
          </a:p>
        </p:txBody>
      </p:sp>
      <p:pic>
        <p:nvPicPr>
          <p:cNvPr id="22" name="Graphic 21" descr="חתול">
            <a:extLst>
              <a:ext uri="{FF2B5EF4-FFF2-40B4-BE49-F238E27FC236}">
                <a16:creationId xmlns:a16="http://schemas.microsoft.com/office/drawing/2014/main" id="{4F468FB4-8056-9D56-0B55-402ED872F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71" y="1721993"/>
            <a:ext cx="3414010" cy="3414010"/>
          </a:xfrm>
          <a:prstGeom prst="rect">
            <a:avLst/>
          </a:prstGeom>
          <a:effectLst/>
        </p:spPr>
      </p:pic>
      <p:sp>
        <p:nvSpPr>
          <p:cNvPr id="31" name="Rectangle 30">
            <a:extLst>
              <a:ext uri="{FF2B5EF4-FFF2-40B4-BE49-F238E27FC236}">
                <a16:creationId xmlns:a16="http://schemas.microsoft.com/office/drawing/2014/main" id="{D138FED9-7840-470D-BB14-BF4696ADA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1719764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6"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7"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29"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1"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טקסט, צילום מסך, גופן&#10;&#10;התיאור נוצר באופן אוטומטי">
            <a:extLst>
              <a:ext uri="{FF2B5EF4-FFF2-40B4-BE49-F238E27FC236}">
                <a16:creationId xmlns:a16="http://schemas.microsoft.com/office/drawing/2014/main" id="{5AA2E98D-4E07-EE2D-F75C-0F107CB097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594" y="643467"/>
            <a:ext cx="9688812" cy="5571066"/>
          </a:xfrm>
          <a:prstGeom prst="rect">
            <a:avLst/>
          </a:prstGeom>
        </p:spPr>
      </p:pic>
      <p:sp>
        <p:nvSpPr>
          <p:cNvPr id="33"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1323858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C66562-912D-2BF2-805C-803FC7EA5881}"/>
              </a:ext>
            </a:extLst>
          </p:cNvPr>
          <p:cNvSpPr>
            <a:spLocks noGrp="1"/>
          </p:cNvSpPr>
          <p:nvPr>
            <p:ph type="title"/>
          </p:nvPr>
        </p:nvSpPr>
        <p:spPr>
          <a:xfrm>
            <a:off x="4551025" y="609602"/>
            <a:ext cx="3089950" cy="1223983"/>
          </a:xfrm>
        </p:spPr>
        <p:txBody>
          <a:bodyPr>
            <a:normAutofit/>
          </a:bodyPr>
          <a:lstStyle/>
          <a:p>
            <a:r>
              <a:rPr lang="en-US" dirty="0">
                <a:latin typeface="Aptos" panose="020B0004020202020204" pitchFamily="34" charset="0"/>
                <a:cs typeface="Arial" panose="020B0604020202020204" pitchFamily="34" charset="0"/>
              </a:rPr>
              <a:t>UPDATE</a:t>
            </a:r>
            <a:endParaRPr lang="he-IL" dirty="0">
              <a:latin typeface="Aptos" panose="020B0004020202020204" pitchFamily="34" charset="0"/>
              <a:cs typeface="Arial" panose="020B0604020202020204" pitchFamily="34" charset="0"/>
            </a:endParaRPr>
          </a:p>
        </p:txBody>
      </p:sp>
      <p:pic>
        <p:nvPicPr>
          <p:cNvPr id="9" name="תמונה 8" descr="תמונה שמכילה טקסט, צילום מסך, כחול חשמלי, גופן&#10;&#10;התיאור נוצר באופן אוטומטי">
            <a:extLst>
              <a:ext uri="{FF2B5EF4-FFF2-40B4-BE49-F238E27FC236}">
                <a16:creationId xmlns:a16="http://schemas.microsoft.com/office/drawing/2014/main" id="{B027514A-A491-6A89-2C09-420FB60CF59F}"/>
              </a:ext>
            </a:extLst>
          </p:cNvPr>
          <p:cNvPicPr>
            <a:picLocks noChangeAspect="1"/>
          </p:cNvPicPr>
          <p:nvPr/>
        </p:nvPicPr>
        <p:blipFill>
          <a:blip r:embed="rId3">
            <a:extLst>
              <a:ext uri="{28A0092B-C50C-407E-A947-70E740481C1C}">
                <a14:useLocalDpi xmlns:a14="http://schemas.microsoft.com/office/drawing/2010/main" val="0"/>
              </a:ext>
            </a:extLst>
          </a:blip>
          <a:srcRect l="12985" r="14260" b="-1"/>
          <a:stretch/>
        </p:blipFill>
        <p:spPr>
          <a:xfrm>
            <a:off x="167149" y="2052213"/>
            <a:ext cx="5451627" cy="4196185"/>
          </a:xfrm>
          <a:prstGeom prst="rect">
            <a:avLst/>
          </a:prstGeom>
          <a:effectLst>
            <a:outerShdw blurRad="50800" dist="38100" dir="5400000" algn="t" rotWithShape="0">
              <a:prstClr val="black">
                <a:alpha val="43000"/>
              </a:prstClr>
            </a:outerShdw>
          </a:effectLst>
        </p:spPr>
      </p:pic>
      <p:sp>
        <p:nvSpPr>
          <p:cNvPr id="3" name="מציין מיקום תוכן 2">
            <a:extLst>
              <a:ext uri="{FF2B5EF4-FFF2-40B4-BE49-F238E27FC236}">
                <a16:creationId xmlns:a16="http://schemas.microsoft.com/office/drawing/2014/main" id="{DA0F7A27-BCA7-0A75-FA33-5063A8BBACCC}"/>
              </a:ext>
            </a:extLst>
          </p:cNvPr>
          <p:cNvSpPr>
            <a:spLocks noGrp="1"/>
          </p:cNvSpPr>
          <p:nvPr>
            <p:ph idx="1"/>
          </p:nvPr>
        </p:nvSpPr>
        <p:spPr>
          <a:xfrm>
            <a:off x="5728197" y="1963723"/>
            <a:ext cx="6296654" cy="4505903"/>
          </a:xfrm>
        </p:spPr>
        <p:txBody>
          <a:bodyPr>
            <a:normAutofit/>
          </a:bodyPr>
          <a:lstStyle/>
          <a:p>
            <a:pPr algn="l"/>
            <a:r>
              <a:rPr lang="en-US" sz="2300" dirty="0">
                <a:latin typeface="Aptos" panose="020B0004020202020204" pitchFamily="34" charset="0"/>
              </a:rPr>
              <a:t>As originally designed, the program includes a function called a year has pass, which simulates all the animals aging by one year. In this function, we use the UPDATE statement to modify the database, updating the age of and happiness for each animal accordingly.</a:t>
            </a:r>
            <a:endParaRPr lang="he-IL" sz="2300" dirty="0">
              <a:latin typeface="Aptos" panose="020B0004020202020204" pitchFamily="34" charset="0"/>
            </a:endParaRPr>
          </a:p>
        </p:txBody>
      </p:sp>
    </p:spTree>
    <p:extLst>
      <p:ext uri="{BB962C8B-B14F-4D97-AF65-F5344CB8AC3E}">
        <p14:creationId xmlns:p14="http://schemas.microsoft.com/office/powerpoint/2010/main" val="1203011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טקסט, צילום מסך, גופן&#10;&#10;התיאור נוצר באופן אוטומטי">
            <a:extLst>
              <a:ext uri="{FF2B5EF4-FFF2-40B4-BE49-F238E27FC236}">
                <a16:creationId xmlns:a16="http://schemas.microsoft.com/office/drawing/2014/main" id="{37BB65F8-10D3-D476-90C3-959B69F257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67" y="648208"/>
            <a:ext cx="10905066" cy="5561584"/>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67890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5C5812-4B9C-83F6-34E4-1CD2239608C1}"/>
              </a:ext>
            </a:extLst>
          </p:cNvPr>
          <p:cNvSpPr>
            <a:spLocks noGrp="1"/>
          </p:cNvSpPr>
          <p:nvPr>
            <p:ph type="title"/>
          </p:nvPr>
        </p:nvSpPr>
        <p:spPr>
          <a:xfrm>
            <a:off x="650668" y="629266"/>
            <a:ext cx="6828512" cy="1641986"/>
          </a:xfrm>
        </p:spPr>
        <p:txBody>
          <a:bodyPr>
            <a:normAutofit/>
          </a:bodyPr>
          <a:lstStyle/>
          <a:p>
            <a:pPr algn="ctr"/>
            <a:r>
              <a:rPr lang="en-US" dirty="0">
                <a:latin typeface="Aptos" panose="020B0004020202020204" pitchFamily="34" charset="0"/>
                <a:cs typeface="Arial" panose="020B0604020202020204" pitchFamily="34" charset="0"/>
              </a:rPr>
              <a:t>DELETE</a:t>
            </a:r>
            <a:endParaRPr lang="he-IL" dirty="0">
              <a:latin typeface="Aptos" panose="020B0004020202020204" pitchFamily="34" charset="0"/>
              <a:cs typeface="Arial" panose="020B0604020202020204" pitchFamily="34" charset="0"/>
            </a:endParaRPr>
          </a:p>
        </p:txBody>
      </p:sp>
      <p:pic>
        <p:nvPicPr>
          <p:cNvPr id="5" name="Picture 4" descr="Hand petting chick">
            <a:extLst>
              <a:ext uri="{FF2B5EF4-FFF2-40B4-BE49-F238E27FC236}">
                <a16:creationId xmlns:a16="http://schemas.microsoft.com/office/drawing/2014/main" id="{FE498E45-36A8-BCD0-A48F-B599DD751ABC}"/>
              </a:ext>
            </a:extLst>
          </p:cNvPr>
          <p:cNvPicPr>
            <a:picLocks noChangeAspect="1"/>
          </p:cNvPicPr>
          <p:nvPr/>
        </p:nvPicPr>
        <p:blipFill>
          <a:blip r:embed="rId3"/>
          <a:srcRect l="34127" r="26366" b="-1"/>
          <a:stretch/>
        </p:blipFill>
        <p:spPr>
          <a:xfrm>
            <a:off x="8135860" y="10"/>
            <a:ext cx="4058949" cy="6857990"/>
          </a:xfrm>
          <a:prstGeom prst="rect">
            <a:avLst/>
          </a:prstGeom>
        </p:spPr>
      </p:pic>
      <p:sp>
        <p:nvSpPr>
          <p:cNvPr id="9" name="Rectangle 8">
            <a:extLst>
              <a:ext uri="{FF2B5EF4-FFF2-40B4-BE49-F238E27FC236}">
                <a16:creationId xmlns:a16="http://schemas.microsoft.com/office/drawing/2014/main" id="{A9C8BAB9-EB13-48B9-9E3E-56E6E1620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3" name="מציין מיקום תוכן 2">
            <a:extLst>
              <a:ext uri="{FF2B5EF4-FFF2-40B4-BE49-F238E27FC236}">
                <a16:creationId xmlns:a16="http://schemas.microsoft.com/office/drawing/2014/main" id="{4962155A-3328-6DBB-BA08-8E7F68B0F1F0}"/>
              </a:ext>
            </a:extLst>
          </p:cNvPr>
          <p:cNvSpPr>
            <a:spLocks noGrp="1"/>
          </p:cNvSpPr>
          <p:nvPr>
            <p:ph idx="1"/>
          </p:nvPr>
        </p:nvSpPr>
        <p:spPr>
          <a:xfrm>
            <a:off x="650668" y="1720645"/>
            <a:ext cx="7205306" cy="4168878"/>
          </a:xfrm>
        </p:spPr>
        <p:txBody>
          <a:bodyPr>
            <a:normAutofit/>
          </a:bodyPr>
          <a:lstStyle/>
          <a:p>
            <a:pPr algn="l"/>
            <a:r>
              <a:rPr lang="en-US" sz="2300" dirty="0">
                <a:latin typeface="Aptos" panose="020B0004020202020204" pitchFamily="34" charset="0"/>
              </a:rPr>
              <a:t>The DELETE function is used when an animal reaches its lifespan or when its happiness drops to 0. In either case, the animal is removed from both the program and the database. The checks for age and happiness are performed within the program, and then the animal is deleted from both.</a:t>
            </a:r>
          </a:p>
          <a:p>
            <a:pPr algn="l"/>
            <a:r>
              <a:rPr lang="en-US" sz="2300" dirty="0">
                <a:latin typeface="Aptos" panose="020B0004020202020204" pitchFamily="34" charset="0"/>
              </a:rPr>
              <a:t>Additionally, we added a function to delete all animals from the zoo, ensuring they are removed from both the program and the database.</a:t>
            </a:r>
            <a:endParaRPr lang="he-IL" sz="2300" dirty="0">
              <a:latin typeface="Aptos" panose="020B0004020202020204" pitchFamily="34" charset="0"/>
            </a:endParaRPr>
          </a:p>
        </p:txBody>
      </p:sp>
    </p:spTree>
    <p:extLst>
      <p:ext uri="{BB962C8B-B14F-4D97-AF65-F5344CB8AC3E}">
        <p14:creationId xmlns:p14="http://schemas.microsoft.com/office/powerpoint/2010/main" val="696937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16" name="Picture 15">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
        <p:nvSpPr>
          <p:cNvPr id="22" name="Rectangle 21">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טקסט, צילום מסך, גופן&#10;&#10;התיאור נוצר באופן אוטומטי">
            <a:extLst>
              <a:ext uri="{FF2B5EF4-FFF2-40B4-BE49-F238E27FC236}">
                <a16:creationId xmlns:a16="http://schemas.microsoft.com/office/drawing/2014/main" id="{951C32C0-0ED2-6B00-05A5-D1B59A7D5A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467" y="702735"/>
            <a:ext cx="10905066" cy="5452530"/>
          </a:xfrm>
          <a:prstGeom prst="rect">
            <a:avLst/>
          </a:prstGeom>
        </p:spPr>
      </p:pic>
      <p:sp>
        <p:nvSpPr>
          <p:cNvPr id="24" name="Rectangle 23">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864367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F81694-5B62-DD48-9690-1C11E60D1434}"/>
              </a:ext>
            </a:extLst>
          </p:cNvPr>
          <p:cNvSpPr>
            <a:spLocks noGrp="1"/>
          </p:cNvSpPr>
          <p:nvPr>
            <p:ph type="title"/>
          </p:nvPr>
        </p:nvSpPr>
        <p:spPr>
          <a:xfrm>
            <a:off x="431760" y="423526"/>
            <a:ext cx="6188190" cy="1622321"/>
          </a:xfrm>
        </p:spPr>
        <p:txBody>
          <a:bodyPr>
            <a:normAutofit/>
          </a:bodyPr>
          <a:lstStyle/>
          <a:p>
            <a:r>
              <a:rPr lang="en-US" dirty="0">
                <a:latin typeface="Arial" panose="020B0604020202020204" pitchFamily="34" charset="0"/>
                <a:cs typeface="Arial" panose="020B0604020202020204" pitchFamily="34" charset="0"/>
              </a:rPr>
              <a:t>SO WHY DATABASE?</a:t>
            </a:r>
            <a:endParaRPr lang="he-IL" dirty="0">
              <a:latin typeface="Arial" panose="020B0604020202020204" pitchFamily="34" charset="0"/>
              <a:cs typeface="Arial" panose="020B0604020202020204" pitchFamily="34" charset="0"/>
            </a:endParaRPr>
          </a:p>
        </p:txBody>
      </p:sp>
      <p:sp>
        <p:nvSpPr>
          <p:cNvPr id="3" name="מציין מיקום תוכן 2">
            <a:extLst>
              <a:ext uri="{FF2B5EF4-FFF2-40B4-BE49-F238E27FC236}">
                <a16:creationId xmlns:a16="http://schemas.microsoft.com/office/drawing/2014/main" id="{1946040B-F6A3-7C72-FF9A-FFC6B8E27D1A}"/>
              </a:ext>
            </a:extLst>
          </p:cNvPr>
          <p:cNvSpPr>
            <a:spLocks noGrp="1"/>
          </p:cNvSpPr>
          <p:nvPr>
            <p:ph idx="1"/>
          </p:nvPr>
        </p:nvSpPr>
        <p:spPr>
          <a:xfrm>
            <a:off x="431760" y="1536288"/>
            <a:ext cx="8277900" cy="5150262"/>
          </a:xfrm>
        </p:spPr>
        <p:txBody>
          <a:bodyPr>
            <a:noAutofit/>
          </a:bodyPr>
          <a:lstStyle/>
          <a:p>
            <a:pPr marL="0" marR="0" algn="l" rtl="1">
              <a:lnSpc>
                <a:spcPct val="90000"/>
              </a:lnSpc>
              <a:spcBef>
                <a:spcPts val="0"/>
              </a:spcBef>
              <a:spcAft>
                <a:spcPts val="800"/>
              </a:spcAft>
            </a:pPr>
            <a:r>
              <a:rPr lang="en-US" dirty="0">
                <a:latin typeface="Aptos" panose="020B0004020202020204" pitchFamily="34" charset="0"/>
              </a:rPr>
              <a:t>The system requires a database for several key reasons:</a:t>
            </a:r>
          </a:p>
          <a:p>
            <a:pPr marL="0" marR="0" algn="l" rtl="1">
              <a:lnSpc>
                <a:spcPct val="90000"/>
              </a:lnSpc>
              <a:spcBef>
                <a:spcPts val="0"/>
              </a:spcBef>
              <a:spcAft>
                <a:spcPts val="800"/>
              </a:spcAft>
            </a:pPr>
            <a:r>
              <a:rPr lang="en-US" u="sng" kern="100" dirty="0">
                <a:effectLst/>
                <a:latin typeface="Aptos" panose="020B0004020202020204" pitchFamily="34" charset="0"/>
                <a:ea typeface="Aptos" panose="020B0004020202020204" pitchFamily="34" charset="0"/>
                <a:cs typeface="Arial" panose="020B0604020202020204" pitchFamily="34" charset="0"/>
              </a:rPr>
              <a:t>Data Persistence:</a:t>
            </a:r>
          </a:p>
          <a:p>
            <a:pPr marL="0" marR="0" algn="l" rtl="1">
              <a:lnSpc>
                <a:spcPct val="90000"/>
              </a:lnSpc>
              <a:spcBef>
                <a:spcPts val="0"/>
              </a:spcBef>
              <a:spcAft>
                <a:spcPts val="800"/>
              </a:spcAft>
            </a:pPr>
            <a:r>
              <a:rPr lang="en-US" dirty="0">
                <a:latin typeface="Aptos" panose="020B0004020202020204" pitchFamily="34" charset="0"/>
              </a:rPr>
              <a:t>A database allows the system to persistently store information about the zoo, even after shutdown. For example, when adding new animals or updating their ages, the changes are saved permanently</a:t>
            </a:r>
            <a:endParaRPr lang="he-IL" dirty="0">
              <a:latin typeface="Aptos" panose="020B0004020202020204" pitchFamily="34" charset="0"/>
            </a:endParaRPr>
          </a:p>
          <a:p>
            <a:pPr marL="0" marR="0" algn="l" rtl="1">
              <a:lnSpc>
                <a:spcPct val="90000"/>
              </a:lnSpc>
              <a:spcBef>
                <a:spcPts val="0"/>
              </a:spcBef>
              <a:spcAft>
                <a:spcPts val="800"/>
              </a:spcAft>
            </a:pPr>
            <a:r>
              <a:rPr lang="en-US" u="sng" kern="100" dirty="0">
                <a:effectLst/>
                <a:latin typeface="Aptos" panose="020B0004020202020204" pitchFamily="34" charset="0"/>
                <a:ea typeface="Aptos" panose="020B0004020202020204" pitchFamily="34" charset="0"/>
                <a:cs typeface="Arial" panose="020B0604020202020204" pitchFamily="34" charset="0"/>
              </a:rPr>
              <a:t>Querying:</a:t>
            </a:r>
          </a:p>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Will allow you to search the stored data with more complex queries such as: find the height penguin, or a list or all the predators in the zoo.</a:t>
            </a:r>
          </a:p>
          <a:p>
            <a:pPr marL="0" marR="0" algn="l" rtl="1">
              <a:lnSpc>
                <a:spcPct val="90000"/>
              </a:lnSpc>
              <a:spcBef>
                <a:spcPts val="0"/>
              </a:spcBef>
              <a:spcAft>
                <a:spcPts val="800"/>
              </a:spcAft>
            </a:pPr>
            <a:r>
              <a:rPr lang="en-US" u="sng" kern="100" dirty="0">
                <a:effectLst/>
                <a:latin typeface="Aptos" panose="020B0004020202020204" pitchFamily="34" charset="0"/>
                <a:ea typeface="Aptos" panose="020B0004020202020204" pitchFamily="34" charset="0"/>
                <a:cs typeface="Arial" panose="020B0604020202020204" pitchFamily="34" charset="0"/>
              </a:rPr>
              <a:t>Scalability:</a:t>
            </a:r>
          </a:p>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Will be able to handle large data sets efficiently.</a:t>
            </a:r>
          </a:p>
          <a:p>
            <a:pPr marL="0" marR="0" algn="l" rtl="1">
              <a:lnSpc>
                <a:spcPct val="90000"/>
              </a:lnSpc>
              <a:spcBef>
                <a:spcPts val="0"/>
              </a:spcBef>
              <a:spcAft>
                <a:spcPts val="800"/>
              </a:spcAft>
            </a:pPr>
            <a:r>
              <a:rPr lang="en-US" u="sng" kern="100" dirty="0">
                <a:effectLst/>
                <a:latin typeface="Aptos" panose="020B0004020202020204" pitchFamily="34" charset="0"/>
                <a:ea typeface="Aptos" panose="020B0004020202020204" pitchFamily="34" charset="0"/>
                <a:cs typeface="Arial" panose="020B0604020202020204" pitchFamily="34" charset="0"/>
              </a:rPr>
              <a:t>Backup and recovery: </a:t>
            </a:r>
          </a:p>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Will be able to recover data if system breaks down in other name its reliability.</a:t>
            </a:r>
          </a:p>
          <a:p>
            <a:pPr algn="l">
              <a:lnSpc>
                <a:spcPct val="90000"/>
              </a:lnSpc>
            </a:pPr>
            <a:endParaRPr lang="he-IL" dirty="0">
              <a:latin typeface="Aptos" panose="020B0004020202020204" pitchFamily="34" charset="0"/>
            </a:endParaRPr>
          </a:p>
        </p:txBody>
      </p:sp>
      <p:pic>
        <p:nvPicPr>
          <p:cNvPr id="7" name="Graphic 6" descr="מסד נתונים">
            <a:extLst>
              <a:ext uri="{FF2B5EF4-FFF2-40B4-BE49-F238E27FC236}">
                <a16:creationId xmlns:a16="http://schemas.microsoft.com/office/drawing/2014/main" id="{7132F2EA-9CB6-DD68-06F2-C530A4BF93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71" y="1721993"/>
            <a:ext cx="3414010" cy="3414010"/>
          </a:xfrm>
          <a:prstGeom prst="rect">
            <a:avLst/>
          </a:prstGeom>
          <a:effectLst/>
        </p:spPr>
      </p:pic>
    </p:spTree>
    <p:extLst>
      <p:ext uri="{BB962C8B-B14F-4D97-AF65-F5344CB8AC3E}">
        <p14:creationId xmlns:p14="http://schemas.microsoft.com/office/powerpoint/2010/main" val="2305373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17B79B-2ED2-7AB9-AF2C-9CF0358A9AE1}"/>
              </a:ext>
            </a:extLst>
          </p:cNvPr>
          <p:cNvSpPr>
            <a:spLocks noGrp="1"/>
          </p:cNvSpPr>
          <p:nvPr>
            <p:ph type="title"/>
          </p:nvPr>
        </p:nvSpPr>
        <p:spPr/>
        <p:txBody>
          <a:bodyPr/>
          <a:lstStyle/>
          <a:p>
            <a:pPr algn="ctr"/>
            <a:r>
              <a:rPr lang="en-US" dirty="0"/>
              <a:t>New database</a:t>
            </a:r>
            <a:endParaRPr lang="he-IL" dirty="0"/>
          </a:p>
        </p:txBody>
      </p:sp>
      <p:sp>
        <p:nvSpPr>
          <p:cNvPr id="3" name="מציין מיקום תוכן 2">
            <a:extLst>
              <a:ext uri="{FF2B5EF4-FFF2-40B4-BE49-F238E27FC236}">
                <a16:creationId xmlns:a16="http://schemas.microsoft.com/office/drawing/2014/main" id="{5FC78E35-B845-2060-5614-26075E1D1D7A}"/>
              </a:ext>
            </a:extLst>
          </p:cNvPr>
          <p:cNvSpPr>
            <a:spLocks noGrp="1"/>
          </p:cNvSpPr>
          <p:nvPr>
            <p:ph idx="1"/>
          </p:nvPr>
        </p:nvSpPr>
        <p:spPr/>
        <p:txBody>
          <a:bodyPr/>
          <a:lstStyle/>
          <a:p>
            <a:pPr algn="l"/>
            <a:r>
              <a:rPr lang="en-US" dirty="0"/>
              <a:t>Because we got another week to present the project we added some now databases:</a:t>
            </a:r>
          </a:p>
          <a:p>
            <a:pPr algn="l"/>
            <a:r>
              <a:rPr lang="en-US" dirty="0"/>
              <a:t>Money – a new table that only have one row that will have the manger money, whenever his money will change in the program the money in the database will change as well.</a:t>
            </a:r>
          </a:p>
          <a:p>
            <a:pPr algn="l"/>
            <a:r>
              <a:rPr lang="en-US" dirty="0"/>
              <a:t>Animals price – a table that if we will have all the prices of the animals, so if we will want to change the animal prices in the future we can add a task to the menu that will change the animal price</a:t>
            </a:r>
          </a:p>
        </p:txBody>
      </p:sp>
    </p:spTree>
    <p:extLst>
      <p:ext uri="{BB962C8B-B14F-4D97-AF65-F5344CB8AC3E}">
        <p14:creationId xmlns:p14="http://schemas.microsoft.com/office/powerpoint/2010/main" val="369112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E77EB8-6BBD-1011-C50E-9C04CCBD0322}"/>
              </a:ext>
            </a:extLst>
          </p:cNvPr>
          <p:cNvSpPr>
            <a:spLocks noGrp="1"/>
          </p:cNvSpPr>
          <p:nvPr>
            <p:ph type="title"/>
          </p:nvPr>
        </p:nvSpPr>
        <p:spPr>
          <a:xfrm>
            <a:off x="5568794" y="208114"/>
            <a:ext cx="1609409" cy="700264"/>
          </a:xfrm>
        </p:spPr>
        <p:txBody>
          <a:bodyPr/>
          <a:lstStyle/>
          <a:p>
            <a:r>
              <a:rPr lang="en-US" dirty="0"/>
              <a:t>ERD</a:t>
            </a:r>
            <a:endParaRPr lang="he-IL" dirty="0"/>
          </a:p>
        </p:txBody>
      </p:sp>
      <p:pic>
        <p:nvPicPr>
          <p:cNvPr id="4" name="תמונה 3" descr="תמונה שמכילה תרשים, שרטוט טכני, תוכנית, שרטוט&#10;&#10;התיאור נוצר באופן אוטומטי">
            <a:extLst>
              <a:ext uri="{FF2B5EF4-FFF2-40B4-BE49-F238E27FC236}">
                <a16:creationId xmlns:a16="http://schemas.microsoft.com/office/drawing/2014/main" id="{75BC2C66-E072-E3DC-DDD3-47A81EAB0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115" y="834030"/>
            <a:ext cx="10687620" cy="5935480"/>
          </a:xfrm>
          <a:prstGeom prst="rect">
            <a:avLst/>
          </a:prstGeom>
        </p:spPr>
      </p:pic>
    </p:spTree>
    <p:extLst>
      <p:ext uri="{BB962C8B-B14F-4D97-AF65-F5344CB8AC3E}">
        <p14:creationId xmlns:p14="http://schemas.microsoft.com/office/powerpoint/2010/main" val="3348164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D40407FC-F110-E829-D2D1-0E04B8BADD85}"/>
              </a:ext>
            </a:extLst>
          </p:cNvPr>
          <p:cNvSpPr>
            <a:spLocks noGrp="1"/>
          </p:cNvSpPr>
          <p:nvPr>
            <p:ph idx="1"/>
          </p:nvPr>
        </p:nvSpPr>
        <p:spPr>
          <a:xfrm>
            <a:off x="648930" y="2438400"/>
            <a:ext cx="6188189" cy="3785419"/>
          </a:xfrm>
        </p:spPr>
        <p:txBody>
          <a:bodyPr>
            <a:normAutofit/>
          </a:bodyPr>
          <a:lstStyle/>
          <a:p>
            <a:pPr algn="l"/>
            <a:r>
              <a:rPr lang="en-US" kern="100" dirty="0">
                <a:effectLst/>
                <a:latin typeface="Aptos" panose="020B0004020202020204" pitchFamily="34" charset="0"/>
                <a:ea typeface="Aptos" panose="020B0004020202020204" pitchFamily="34" charset="0"/>
                <a:cs typeface="Arial" panose="020B0604020202020204" pitchFamily="34" charset="0"/>
              </a:rPr>
              <a:t>User: the user in the system will be the Zoo Manager, as it was writing above, he will be able to add a animal or remove, feed the animals, sort, hear animals, and do the progress a year operation. </a:t>
            </a:r>
          </a:p>
          <a:p>
            <a:pPr algn="l"/>
            <a:endParaRPr lang="he-IL" dirty="0"/>
          </a:p>
        </p:txBody>
      </p:sp>
      <p:sp>
        <p:nvSpPr>
          <p:cNvPr id="10" name="Freeform 31">
            <a:extLst>
              <a:ext uri="{FF2B5EF4-FFF2-40B4-BE49-F238E27FC236}">
                <a16:creationId xmlns:a16="http://schemas.microsoft.com/office/drawing/2014/main" id="{C89FDD9F-84AD-4824-89D2-9E286F56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0AFF99B9-09FA-411A-8B54-D714B2EE9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0"/>
            <a:ext cx="406254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7E6CE931-52B0-4AD0-991F-0648E313B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47253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he-IL"/>
          </a:p>
        </p:txBody>
      </p:sp>
      <p:pic>
        <p:nvPicPr>
          <p:cNvPr id="7" name="Graphic 6" descr="מתכנת">
            <a:extLst>
              <a:ext uri="{FF2B5EF4-FFF2-40B4-BE49-F238E27FC236}">
                <a16:creationId xmlns:a16="http://schemas.microsoft.com/office/drawing/2014/main" id="{7DA3CE64-F0C3-DDB1-A515-840D707D14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9871" y="1721993"/>
            <a:ext cx="3414010" cy="3414010"/>
          </a:xfrm>
          <a:prstGeom prst="rect">
            <a:avLst/>
          </a:prstGeom>
          <a:effectLst/>
        </p:spPr>
      </p:pic>
      <p:sp>
        <p:nvSpPr>
          <p:cNvPr id="16" name="Rectangle 15">
            <a:extLst>
              <a:ext uri="{FF2B5EF4-FFF2-40B4-BE49-F238E27FC236}">
                <a16:creationId xmlns:a16="http://schemas.microsoft.com/office/drawing/2014/main" id="{D138FED9-7840-470D-BB14-BF4696ADA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397767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3" name="Picture 32">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5" name="Oval 34">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37" name="Picture 36">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9" name="Picture 38">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1" name="Rectangle 40">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pic>
        <p:nvPicPr>
          <p:cNvPr id="5" name="תמונה 4" descr="תמונה שמכילה קו&#10;&#10;התיאור נוצר באופן אוטומטי">
            <a:extLst>
              <a:ext uri="{FF2B5EF4-FFF2-40B4-BE49-F238E27FC236}">
                <a16:creationId xmlns:a16="http://schemas.microsoft.com/office/drawing/2014/main" id="{9C011A96-EFB6-FFA5-74DD-BAEEE9934E6B}"/>
              </a:ext>
            </a:extLst>
          </p:cNvPr>
          <p:cNvPicPr>
            <a:picLocks noChangeAspect="1"/>
          </p:cNvPicPr>
          <p:nvPr/>
        </p:nvPicPr>
        <p:blipFill>
          <a:blip r:embed="rId7">
            <a:duotone>
              <a:prstClr val="black"/>
              <a:schemeClr val="accent5">
                <a:tint val="45000"/>
                <a:satMod val="400000"/>
              </a:schemeClr>
            </a:duotone>
            <a:alphaModFix amt="25000"/>
            <a:extLst>
              <a:ext uri="{28A0092B-C50C-407E-A947-70E740481C1C}">
                <a14:useLocalDpi xmlns:a14="http://schemas.microsoft.com/office/drawing/2010/main" val="0"/>
              </a:ext>
            </a:extLst>
          </a:blip>
          <a:srcRect t="18182" r="9091"/>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0CD3CCFF-836C-E9C2-5E7A-6B20195508F3}"/>
              </a:ext>
            </a:extLst>
          </p:cNvPr>
          <p:cNvSpPr>
            <a:spLocks noGrp="1"/>
          </p:cNvSpPr>
          <p:nvPr>
            <p:ph type="title"/>
          </p:nvPr>
        </p:nvSpPr>
        <p:spPr>
          <a:xfrm>
            <a:off x="407703" y="307485"/>
            <a:ext cx="8825658" cy="1895168"/>
          </a:xfrm>
        </p:spPr>
        <p:txBody>
          <a:bodyPr vert="horz" lIns="91440" tIns="45720" rIns="91440" bIns="45720" rtlCol="0" anchor="b">
            <a:normAutofit/>
          </a:bodyPr>
          <a:lstStyle/>
          <a:p>
            <a:pPr rtl="0"/>
            <a:r>
              <a:rPr lang="en-US" sz="7200" dirty="0"/>
              <a:t>ENTITIES</a:t>
            </a:r>
          </a:p>
        </p:txBody>
      </p:sp>
      <p:sp>
        <p:nvSpPr>
          <p:cNvPr id="43" name="Rectangle 42">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he-IL"/>
          </a:p>
        </p:txBody>
      </p:sp>
    </p:spTree>
    <p:extLst>
      <p:ext uri="{BB962C8B-B14F-4D97-AF65-F5344CB8AC3E}">
        <p14:creationId xmlns:p14="http://schemas.microsoft.com/office/powerpoint/2010/main" val="59907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F29FA9-AC23-55AE-C054-40FF4C082886}"/>
              </a:ext>
            </a:extLst>
          </p:cNvPr>
          <p:cNvSpPr>
            <a:spLocks noGrp="1"/>
          </p:cNvSpPr>
          <p:nvPr>
            <p:ph type="title"/>
          </p:nvPr>
        </p:nvSpPr>
        <p:spPr>
          <a:xfrm>
            <a:off x="4706649" y="629266"/>
            <a:ext cx="5343203" cy="1641986"/>
          </a:xfrm>
        </p:spPr>
        <p:txBody>
          <a:bodyPr>
            <a:normAutofit/>
          </a:bodyPr>
          <a:lstStyle/>
          <a:p>
            <a:r>
              <a:rPr lang="en-US" b="1">
                <a:latin typeface="Aptos" panose="020B0004020202020204" pitchFamily="34" charset="0"/>
                <a:cs typeface="Arial" panose="020B0604020202020204" pitchFamily="34" charset="0"/>
              </a:rPr>
              <a:t>Zoo</a:t>
            </a:r>
            <a:endParaRPr lang="he-IL" b="1"/>
          </a:p>
        </p:txBody>
      </p:sp>
      <p:pic>
        <p:nvPicPr>
          <p:cNvPr id="5" name="Picture 4" descr="Heads of two giraffes in front of green trees">
            <a:extLst>
              <a:ext uri="{FF2B5EF4-FFF2-40B4-BE49-F238E27FC236}">
                <a16:creationId xmlns:a16="http://schemas.microsoft.com/office/drawing/2014/main" id="{60C210A1-301D-65D4-C3AD-00AE110ECB56}"/>
              </a:ext>
            </a:extLst>
          </p:cNvPr>
          <p:cNvPicPr>
            <a:picLocks noChangeAspect="1"/>
          </p:cNvPicPr>
          <p:nvPr/>
        </p:nvPicPr>
        <p:blipFill>
          <a:blip r:embed="rId3"/>
          <a:srcRect l="23542" r="37100"/>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7665FCD0-5526-AEE3-CF6D-B457ADB065B6}"/>
              </a:ext>
            </a:extLst>
          </p:cNvPr>
          <p:cNvSpPr>
            <a:spLocks noGrp="1"/>
          </p:cNvSpPr>
          <p:nvPr>
            <p:ph idx="1"/>
          </p:nvPr>
        </p:nvSpPr>
        <p:spPr>
          <a:xfrm>
            <a:off x="4706648" y="1618593"/>
            <a:ext cx="6609052" cy="3809999"/>
          </a:xfrm>
        </p:spPr>
        <p:txBody>
          <a:bodyPr>
            <a:normAutofit/>
          </a:bodyPr>
          <a:lstStyle/>
          <a:p>
            <a:pPr marL="0" marR="0" algn="l" rtl="1">
              <a:lnSpc>
                <a:spcPct val="90000"/>
              </a:lnSpc>
              <a:spcBef>
                <a:spcPts val="0"/>
              </a:spcBef>
              <a:spcAft>
                <a:spcPts val="800"/>
              </a:spcAft>
            </a:pPr>
            <a:r>
              <a:rPr lang="en-US" sz="1900" b="1" u="sng"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name: name of the zoo.</a:t>
            </a:r>
          </a:p>
          <a:p>
            <a:pPr marL="0" marR="0" algn="l">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Address: physical address of the zoo.</a:t>
            </a:r>
          </a:p>
          <a:p>
            <a:pPr marL="0" marR="0" algn="l">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Animals: A collection of animals present in the zoo</a:t>
            </a:r>
          </a:p>
          <a:p>
            <a:pPr marL="0" marR="0" algn="l" rtl="1">
              <a:lnSpc>
                <a:spcPct val="90000"/>
              </a:lnSpc>
              <a:spcBef>
                <a:spcPts val="0"/>
              </a:spcBef>
              <a:spcAft>
                <a:spcPts val="800"/>
              </a:spcAft>
            </a:pPr>
            <a:endParaRPr lang="en-US" sz="19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8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Behavior:</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Manage the addition, and removal of the animals</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Track and display the animals in the zoo</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Progress year operation, and feeding the animals</a:t>
            </a:r>
          </a:p>
          <a:p>
            <a:pPr algn="l">
              <a:lnSpc>
                <a:spcPct val="90000"/>
              </a:lnSpc>
            </a:pPr>
            <a:endParaRPr lang="he-IL" sz="1900" dirty="0"/>
          </a:p>
        </p:txBody>
      </p:sp>
    </p:spTree>
    <p:extLst>
      <p:ext uri="{BB962C8B-B14F-4D97-AF65-F5344CB8AC3E}">
        <p14:creationId xmlns:p14="http://schemas.microsoft.com/office/powerpoint/2010/main" val="124279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A21124-DFB2-BA73-C12E-50CCD8991A79}"/>
              </a:ext>
            </a:extLst>
          </p:cNvPr>
          <p:cNvSpPr>
            <a:spLocks noGrp="1"/>
          </p:cNvSpPr>
          <p:nvPr>
            <p:ph type="title"/>
          </p:nvPr>
        </p:nvSpPr>
        <p:spPr>
          <a:xfrm>
            <a:off x="4706649" y="629266"/>
            <a:ext cx="5343203" cy="1641986"/>
          </a:xfrm>
        </p:spPr>
        <p:txBody>
          <a:bodyPr>
            <a:normAutofit/>
          </a:bodyPr>
          <a:lstStyle/>
          <a:p>
            <a:r>
              <a:rPr lang="en-US" kern="100" dirty="0">
                <a:effectLst/>
                <a:latin typeface="Aptos" panose="020B0004020202020204" pitchFamily="34" charset="0"/>
                <a:ea typeface="Aptos" panose="020B0004020202020204" pitchFamily="34" charset="0"/>
                <a:cs typeface="Arial" panose="020B0604020202020204" pitchFamily="34" charset="0"/>
              </a:rPr>
              <a:t>Animal (Base Entity):</a:t>
            </a:r>
            <a:br>
              <a:rPr lang="en-US" kern="100" dirty="0">
                <a:effectLst/>
                <a:latin typeface="Aptos" panose="020B0004020202020204" pitchFamily="34" charset="0"/>
                <a:ea typeface="Aptos" panose="020B0004020202020204" pitchFamily="34" charset="0"/>
                <a:cs typeface="Arial" panose="020B0604020202020204" pitchFamily="34" charset="0"/>
              </a:rPr>
            </a:br>
            <a:endParaRPr lang="he-IL" dirty="0"/>
          </a:p>
        </p:txBody>
      </p:sp>
      <p:pic>
        <p:nvPicPr>
          <p:cNvPr id="5" name="Picture 4" descr="Silhouettes of sandhill cranes">
            <a:extLst>
              <a:ext uri="{FF2B5EF4-FFF2-40B4-BE49-F238E27FC236}">
                <a16:creationId xmlns:a16="http://schemas.microsoft.com/office/drawing/2014/main" id="{5288C391-1BE5-AF60-5474-DCC431AF2599}"/>
              </a:ext>
            </a:extLst>
          </p:cNvPr>
          <p:cNvPicPr>
            <a:picLocks noChangeAspect="1"/>
          </p:cNvPicPr>
          <p:nvPr/>
        </p:nvPicPr>
        <p:blipFill>
          <a:blip r:embed="rId3"/>
          <a:srcRect l="31664" r="32529" b="1"/>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07843A18-7BB8-0E57-AD23-755AD07989C1}"/>
              </a:ext>
            </a:extLst>
          </p:cNvPr>
          <p:cNvSpPr>
            <a:spLocks noGrp="1"/>
          </p:cNvSpPr>
          <p:nvPr>
            <p:ph idx="1"/>
          </p:nvPr>
        </p:nvSpPr>
        <p:spPr>
          <a:xfrm>
            <a:off x="4706649" y="2171700"/>
            <a:ext cx="6620481" cy="4076699"/>
          </a:xfrm>
        </p:spPr>
        <p:txBody>
          <a:bodyPr>
            <a:normAutofit/>
          </a:bodyPr>
          <a:lstStyle/>
          <a:p>
            <a:pPr marL="0" marR="0" algn="l" rtl="1">
              <a:lnSpc>
                <a:spcPct val="90000"/>
              </a:lnSpc>
              <a:spcBef>
                <a:spcPts val="0"/>
              </a:spcBef>
              <a:spcAft>
                <a:spcPts val="8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Id: unique id for each animal(primary key)</a:t>
            </a:r>
          </a:p>
          <a:p>
            <a:pPr marL="0" marR="0" indent="0" algn="l" rtl="1">
              <a:lnSpc>
                <a:spcPct val="90000"/>
              </a:lnSpc>
              <a:spcBef>
                <a:spcPts val="0"/>
              </a:spcBef>
              <a:spcAft>
                <a:spcPts val="300"/>
              </a:spcAft>
              <a:buNone/>
            </a:pPr>
            <a:r>
              <a:rPr lang="en-US" sz="1900" kern="100" dirty="0">
                <a:effectLst/>
                <a:latin typeface="Aptos" panose="020B0004020202020204" pitchFamily="34" charset="0"/>
                <a:ea typeface="Aptos" panose="020B0004020202020204" pitchFamily="34" charset="0"/>
                <a:cs typeface="Arial" panose="020B0604020202020204" pitchFamily="34" charset="0"/>
              </a:rPr>
              <a:t>name: the name of the animal</a:t>
            </a:r>
            <a:r>
              <a:rPr lang="en-US" sz="1900" kern="100" dirty="0">
                <a:latin typeface="Aptos" panose="020B0004020202020204" pitchFamily="34" charset="0"/>
                <a:ea typeface="Aptos" panose="020B0004020202020204" pitchFamily="34" charset="0"/>
                <a:cs typeface="Arial" panose="020B0604020202020204" pitchFamily="34" charset="0"/>
              </a:rPr>
              <a:t>.</a:t>
            </a:r>
            <a:endParaRPr lang="en-US" sz="19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age: the age of the animals in years.</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Height: the height of the animal in centimeters.</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happiness: number the representing how happy the animal is form a scall of 0 to 100.</a:t>
            </a:r>
          </a:p>
          <a:p>
            <a:pPr marL="0" marR="0" algn="l" rtl="1">
              <a:lnSpc>
                <a:spcPct val="90000"/>
              </a:lnSpc>
              <a:spcBef>
                <a:spcPts val="0"/>
              </a:spcBef>
              <a:spcAft>
                <a:spcPts val="800"/>
              </a:spcAft>
            </a:pPr>
            <a:endParaRPr lang="en-US" sz="19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8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lnSpc>
                <a:spcPct val="90000"/>
              </a:lnSpc>
              <a:spcBef>
                <a:spcPts val="0"/>
              </a:spcBef>
              <a:spcAft>
                <a:spcPts val="300"/>
              </a:spcAft>
            </a:pPr>
            <a:r>
              <a:rPr lang="en-US" sz="1900" kern="100" dirty="0">
                <a:effectLst/>
                <a:latin typeface="Aptos" panose="020B0004020202020204" pitchFamily="34" charset="0"/>
                <a:ea typeface="Aptos" panose="020B0004020202020204" pitchFamily="34" charset="0"/>
                <a:cs typeface="Arial" panose="020B0604020202020204" pitchFamily="34" charset="0"/>
              </a:rPr>
              <a:t>Set and get basic functions (id, name, age, height, happiness (will have others get and set based on their kind)).</a:t>
            </a:r>
          </a:p>
          <a:p>
            <a:pPr marL="0" marR="0" algn="l" rtl="1">
              <a:lnSpc>
                <a:spcPct val="90000"/>
              </a:lnSpc>
              <a:spcBef>
                <a:spcPts val="0"/>
              </a:spcBef>
              <a:spcAft>
                <a:spcPts val="300"/>
              </a:spcAft>
            </a:pPr>
            <a:r>
              <a:rPr lang="en-US" sz="1900" kern="100" dirty="0" err="1">
                <a:effectLst/>
                <a:latin typeface="Aptos" panose="020B0004020202020204" pitchFamily="34" charset="0"/>
                <a:ea typeface="Aptos" panose="020B0004020202020204" pitchFamily="34" charset="0"/>
                <a:cs typeface="Arial" panose="020B0604020202020204" pitchFamily="34" charset="0"/>
              </a:rPr>
              <a:t>AgeOneYear</a:t>
            </a:r>
            <a:r>
              <a:rPr lang="en-US" sz="1900" kern="100" dirty="0">
                <a:effectLst/>
                <a:latin typeface="Aptos" panose="020B0004020202020204" pitchFamily="34" charset="0"/>
                <a:ea typeface="Aptos" panose="020B0004020202020204" pitchFamily="34" charset="0"/>
                <a:cs typeface="Arial" panose="020B0604020202020204" pitchFamily="34" charset="0"/>
              </a:rPr>
              <a:t>: increases the age of an animal.</a:t>
            </a:r>
          </a:p>
          <a:p>
            <a:pPr algn="l">
              <a:lnSpc>
                <a:spcPct val="90000"/>
              </a:lnSpc>
            </a:pPr>
            <a:endParaRPr lang="he-IL" sz="1900" dirty="0"/>
          </a:p>
        </p:txBody>
      </p:sp>
    </p:spTree>
    <p:extLst>
      <p:ext uri="{BB962C8B-B14F-4D97-AF65-F5344CB8AC3E}">
        <p14:creationId xmlns:p14="http://schemas.microsoft.com/office/powerpoint/2010/main" val="3655881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755396-01A7-2CB8-A0E0-23491F721390}"/>
              </a:ext>
            </a:extLst>
          </p:cNvPr>
          <p:cNvSpPr>
            <a:spLocks noGrp="1"/>
          </p:cNvSpPr>
          <p:nvPr>
            <p:ph type="title"/>
          </p:nvPr>
        </p:nvSpPr>
        <p:spPr>
          <a:xfrm>
            <a:off x="4706649" y="629266"/>
            <a:ext cx="5343203" cy="1641986"/>
          </a:xfrm>
        </p:spPr>
        <p:txBody>
          <a:bodyPr>
            <a:normAutofit/>
          </a:bodyPr>
          <a:lstStyle/>
          <a:p>
            <a:r>
              <a:rPr lang="en-US" kern="100">
                <a:effectLst/>
                <a:latin typeface="Aptos" panose="020B0004020202020204" pitchFamily="34" charset="0"/>
                <a:ea typeface="Aptos" panose="020B0004020202020204" pitchFamily="34" charset="0"/>
                <a:cs typeface="Arial" panose="020B0604020202020204" pitchFamily="34" charset="0"/>
              </a:rPr>
              <a:t>Penguin (Subclass of animal)</a:t>
            </a:r>
            <a:endParaRPr lang="he-IL"/>
          </a:p>
        </p:txBody>
      </p:sp>
      <p:pic>
        <p:nvPicPr>
          <p:cNvPr id="5" name="Picture 4" descr="Emperor penguin parents with child">
            <a:extLst>
              <a:ext uri="{FF2B5EF4-FFF2-40B4-BE49-F238E27FC236}">
                <a16:creationId xmlns:a16="http://schemas.microsoft.com/office/drawing/2014/main" id="{01D51660-A522-B16B-3696-734F5037CB2D}"/>
              </a:ext>
            </a:extLst>
          </p:cNvPr>
          <p:cNvPicPr>
            <a:picLocks noChangeAspect="1"/>
          </p:cNvPicPr>
          <p:nvPr/>
        </p:nvPicPr>
        <p:blipFill>
          <a:blip r:embed="rId3"/>
          <a:srcRect l="29930" r="30712"/>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7D8F650B-151D-3FAC-780B-4807A7C64164}"/>
              </a:ext>
            </a:extLst>
          </p:cNvPr>
          <p:cNvSpPr>
            <a:spLocks noGrp="1"/>
          </p:cNvSpPr>
          <p:nvPr>
            <p:ph idx="1"/>
          </p:nvPr>
        </p:nvSpPr>
        <p:spPr>
          <a:xfrm>
            <a:off x="4706649" y="2438400"/>
            <a:ext cx="6403311" cy="3809999"/>
          </a:xfrm>
        </p:spPr>
        <p:txBody>
          <a:bodyPr>
            <a:normAutofit/>
          </a:bodyPr>
          <a:lstStyle/>
          <a:p>
            <a:pPr marL="0" marR="0" algn="l" rtl="1">
              <a:spcBef>
                <a:spcPts val="0"/>
              </a:spcBef>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spcBef>
                <a:spcPts val="0"/>
              </a:spcBef>
              <a:spcAft>
                <a:spcPts val="3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Animal attributes: ID (</a:t>
            </a:r>
            <a:r>
              <a:rPr lang="en-US" sz="2200" kern="100" dirty="0">
                <a:latin typeface="Aptos" panose="020B0004020202020204" pitchFamily="34" charset="0"/>
                <a:ea typeface="Aptos" panose="020B0004020202020204" pitchFamily="34" charset="0"/>
                <a:cs typeface="Arial" panose="020B0604020202020204" pitchFamily="34" charset="0"/>
              </a:rPr>
              <a:t>Key), </a:t>
            </a:r>
            <a:r>
              <a:rPr lang="en-US" sz="2200" kern="100" dirty="0">
                <a:effectLst/>
                <a:latin typeface="Aptos" panose="020B0004020202020204" pitchFamily="34" charset="0"/>
                <a:ea typeface="Aptos" panose="020B0004020202020204" pitchFamily="34" charset="0"/>
                <a:cs typeface="Arial" panose="020B0604020202020204" pitchFamily="34" charset="0"/>
              </a:rPr>
              <a:t>name, age, height, happiness.</a:t>
            </a:r>
          </a:p>
          <a:p>
            <a:pPr marL="0" marR="0" algn="l" rtl="1">
              <a:spcBef>
                <a:spcPts val="0"/>
              </a:spcBef>
              <a:spcAft>
                <a:spcPts val="3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Lifespan = 6.</a:t>
            </a:r>
          </a:p>
          <a:p>
            <a:pPr marL="0" marR="0" algn="l" rtl="1">
              <a:spcBef>
                <a:spcPts val="0"/>
              </a:spcBef>
              <a:spcAft>
                <a:spcPts val="800"/>
              </a:spcAft>
            </a:pPr>
            <a:endParaRPr lang="en-US" sz="2200"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spcBef>
                <a:spcPts val="0"/>
              </a:spcBef>
              <a:spcAft>
                <a:spcPts val="8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spcBef>
                <a:spcPts val="0"/>
              </a:spcBef>
              <a:spcAft>
                <a:spcPts val="300"/>
              </a:spcAft>
            </a:pPr>
            <a:r>
              <a:rPr lang="en-US" sz="2200" kern="100" dirty="0">
                <a:effectLst/>
                <a:latin typeface="Aptos" panose="020B0004020202020204" pitchFamily="34" charset="0"/>
                <a:ea typeface="Aptos" panose="020B0004020202020204" pitchFamily="34" charset="0"/>
                <a:cs typeface="Arial" panose="020B0604020202020204" pitchFamily="34" charset="0"/>
              </a:rPr>
              <a:t>Feed: the food that needs per day (1 fish).</a:t>
            </a:r>
          </a:p>
          <a:p>
            <a:pPr marL="0" marR="0" algn="l" rtl="1">
              <a:spcBef>
                <a:spcPts val="0"/>
              </a:spcBef>
              <a:spcAft>
                <a:spcPts val="300"/>
              </a:spcAft>
            </a:pPr>
            <a:r>
              <a:rPr lang="en-US" sz="2200" kern="100" dirty="0" err="1">
                <a:effectLst/>
                <a:latin typeface="Aptos" panose="020B0004020202020204" pitchFamily="34" charset="0"/>
                <a:ea typeface="Aptos" panose="020B0004020202020204" pitchFamily="34" charset="0"/>
                <a:cs typeface="Arial" panose="020B0604020202020204" pitchFamily="34" charset="0"/>
              </a:rPr>
              <a:t>makeNoise</a:t>
            </a:r>
            <a:r>
              <a:rPr lang="en-US" sz="2200" kern="100" dirty="0">
                <a:effectLst/>
                <a:latin typeface="Aptos" panose="020B0004020202020204" pitchFamily="34" charset="0"/>
                <a:ea typeface="Aptos" panose="020B0004020202020204" pitchFamily="34" charset="0"/>
                <a:cs typeface="Arial" panose="020B0604020202020204" pitchFamily="34" charset="0"/>
              </a:rPr>
              <a:t>: the noise the penguin make (</a:t>
            </a:r>
            <a:r>
              <a:rPr lang="en-US" sz="2200" kern="100" dirty="0" err="1">
                <a:effectLst/>
                <a:latin typeface="Aptos" panose="020B0004020202020204" pitchFamily="34" charset="0"/>
                <a:ea typeface="Aptos" panose="020B0004020202020204" pitchFamily="34" charset="0"/>
                <a:cs typeface="Arial" panose="020B0604020202020204" pitchFamily="34" charset="0"/>
              </a:rPr>
              <a:t>squack</a:t>
            </a:r>
            <a:r>
              <a:rPr lang="en-US" sz="2200" kern="100" dirty="0">
                <a:effectLst/>
                <a:latin typeface="Aptos" panose="020B0004020202020204" pitchFamily="34" charset="0"/>
                <a:ea typeface="Aptos" panose="020B0004020202020204" pitchFamily="34" charset="0"/>
                <a:cs typeface="Arial" panose="020B0604020202020204" pitchFamily="34" charset="0"/>
              </a:rPr>
              <a:t>).</a:t>
            </a:r>
          </a:p>
          <a:p>
            <a:pPr algn="l"/>
            <a:endParaRPr lang="he-IL" sz="2200" dirty="0"/>
          </a:p>
        </p:txBody>
      </p:sp>
    </p:spTree>
    <p:extLst>
      <p:ext uri="{BB962C8B-B14F-4D97-AF65-F5344CB8AC3E}">
        <p14:creationId xmlns:p14="http://schemas.microsoft.com/office/powerpoint/2010/main" val="11624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BD2A87-712F-275B-8D5E-3E090AEDEBB6}"/>
              </a:ext>
            </a:extLst>
          </p:cNvPr>
          <p:cNvSpPr>
            <a:spLocks noGrp="1"/>
          </p:cNvSpPr>
          <p:nvPr>
            <p:ph type="title"/>
          </p:nvPr>
        </p:nvSpPr>
        <p:spPr>
          <a:xfrm>
            <a:off x="4420899" y="567692"/>
            <a:ext cx="5866101" cy="1656734"/>
          </a:xfrm>
        </p:spPr>
        <p:txBody>
          <a:bodyPr>
            <a:normAutofit/>
          </a:bodyPr>
          <a:lstStyle/>
          <a:p>
            <a:r>
              <a:rPr lang="en-US" sz="3400" kern="100" dirty="0">
                <a:effectLst/>
                <a:latin typeface="Aptos" panose="020B0004020202020204" pitchFamily="34" charset="0"/>
                <a:ea typeface="Aptos" panose="020B0004020202020204" pitchFamily="34" charset="0"/>
                <a:cs typeface="Arial" panose="020B0604020202020204" pitchFamily="34" charset="0"/>
              </a:rPr>
              <a:t>Cervus (Subclass of animal)</a:t>
            </a:r>
            <a:endParaRPr lang="he-IL" sz="3400" dirty="0"/>
          </a:p>
        </p:txBody>
      </p:sp>
      <p:pic>
        <p:nvPicPr>
          <p:cNvPr id="5" name="Picture 4" descr="Black and white image of deers">
            <a:extLst>
              <a:ext uri="{FF2B5EF4-FFF2-40B4-BE49-F238E27FC236}">
                <a16:creationId xmlns:a16="http://schemas.microsoft.com/office/drawing/2014/main" id="{D269B0F5-E118-8924-D15A-D27A1F860A89}"/>
              </a:ext>
            </a:extLst>
          </p:cNvPr>
          <p:cNvPicPr>
            <a:picLocks noChangeAspect="1"/>
          </p:cNvPicPr>
          <p:nvPr/>
        </p:nvPicPr>
        <p:blipFill>
          <a:blip r:embed="rId3"/>
          <a:srcRect l="36649" r="23992"/>
          <a:stretch/>
        </p:blipFill>
        <p:spPr>
          <a:xfrm>
            <a:off x="-1" y="10"/>
            <a:ext cx="4058949" cy="6857990"/>
          </a:xfrm>
          <a:prstGeom prst="rect">
            <a:avLst/>
          </a:prstGeom>
        </p:spPr>
      </p:pic>
      <p:sp>
        <p:nvSpPr>
          <p:cNvPr id="3" name="מציין מיקום תוכן 2">
            <a:extLst>
              <a:ext uri="{FF2B5EF4-FFF2-40B4-BE49-F238E27FC236}">
                <a16:creationId xmlns:a16="http://schemas.microsoft.com/office/drawing/2014/main" id="{11C61599-6E35-4A3E-F25A-76C47EDC9201}"/>
              </a:ext>
            </a:extLst>
          </p:cNvPr>
          <p:cNvSpPr>
            <a:spLocks noGrp="1"/>
          </p:cNvSpPr>
          <p:nvPr>
            <p:ph idx="1"/>
          </p:nvPr>
        </p:nvSpPr>
        <p:spPr>
          <a:xfrm>
            <a:off x="4218968" y="1645920"/>
            <a:ext cx="7306281" cy="4522469"/>
          </a:xfrm>
        </p:spPr>
        <p:txBody>
          <a:bodyPr>
            <a:noAutofit/>
          </a:bodyPr>
          <a:lstStyle/>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Attributes:</a:t>
            </a:r>
          </a:p>
          <a:p>
            <a:pPr marL="0" marR="0" algn="l" rtl="1">
              <a:lnSpc>
                <a:spcPct val="90000"/>
              </a:lnSpc>
              <a:spcBef>
                <a:spcPts val="0"/>
              </a:spcBef>
              <a:spcAft>
                <a:spcPts val="300"/>
              </a:spcAft>
            </a:pPr>
            <a:r>
              <a:rPr lang="en-US" kern="100" dirty="0">
                <a:effectLst/>
                <a:latin typeface="Aptos" panose="020B0004020202020204" pitchFamily="34" charset="0"/>
                <a:ea typeface="Aptos" panose="020B0004020202020204" pitchFamily="34" charset="0"/>
                <a:cs typeface="Arial" panose="020B0604020202020204" pitchFamily="34" charset="0"/>
              </a:rPr>
              <a:t>Animal attributes: ID (</a:t>
            </a:r>
            <a:r>
              <a:rPr lang="en-US" kern="100" dirty="0">
                <a:latin typeface="Aptos" panose="020B0004020202020204" pitchFamily="34" charset="0"/>
                <a:ea typeface="Aptos" panose="020B0004020202020204" pitchFamily="34" charset="0"/>
                <a:cs typeface="Arial" panose="020B0604020202020204" pitchFamily="34" charset="0"/>
              </a:rPr>
              <a:t>Key), </a:t>
            </a:r>
            <a:r>
              <a:rPr lang="en-US" kern="100" dirty="0">
                <a:effectLst/>
                <a:latin typeface="Aptos" panose="020B0004020202020204" pitchFamily="34" charset="0"/>
                <a:ea typeface="Aptos" panose="020B0004020202020204" pitchFamily="34" charset="0"/>
                <a:cs typeface="Arial" panose="020B0604020202020204" pitchFamily="34" charset="0"/>
              </a:rPr>
              <a:t>name, age, happiness</a:t>
            </a:r>
          </a:p>
          <a:p>
            <a:pPr marL="0" marR="0" algn="l" rtl="1">
              <a:lnSpc>
                <a:spcPct val="90000"/>
              </a:lnSpc>
              <a:spcBef>
                <a:spcPts val="0"/>
              </a:spcBef>
              <a:spcAft>
                <a:spcPts val="300"/>
              </a:spcAft>
            </a:pPr>
            <a:r>
              <a:rPr lang="en-US" kern="100" dirty="0">
                <a:effectLst/>
                <a:latin typeface="Aptos" panose="020B0004020202020204" pitchFamily="34" charset="0"/>
                <a:ea typeface="Aptos" panose="020B0004020202020204" pitchFamily="34" charset="0"/>
                <a:cs typeface="Arial" panose="020B0604020202020204" pitchFamily="34" charset="0"/>
              </a:rPr>
              <a:t>Gender: the gender of the Cervus</a:t>
            </a:r>
          </a:p>
          <a:p>
            <a:pPr marL="0" marR="0" algn="l" rtl="1">
              <a:lnSpc>
                <a:spcPct val="90000"/>
              </a:lnSpc>
              <a:spcBef>
                <a:spcPts val="0"/>
              </a:spcBef>
              <a:spcAft>
                <a:spcPts val="300"/>
              </a:spcAft>
            </a:pPr>
            <a:r>
              <a:rPr lang="en-US" kern="100" dirty="0" err="1">
                <a:effectLst/>
                <a:latin typeface="Aptos" panose="020B0004020202020204" pitchFamily="34" charset="0"/>
                <a:ea typeface="Aptos" panose="020B0004020202020204" pitchFamily="34" charset="0"/>
                <a:cs typeface="Arial" panose="020B0604020202020204" pitchFamily="34" charset="0"/>
              </a:rPr>
              <a:t>lengthOfTheRays</a:t>
            </a:r>
            <a:r>
              <a:rPr lang="en-US" kern="100" dirty="0">
                <a:effectLst/>
                <a:latin typeface="Aptos" panose="020B0004020202020204" pitchFamily="34" charset="0"/>
                <a:ea typeface="Aptos" panose="020B0004020202020204" pitchFamily="34" charset="0"/>
                <a:cs typeface="Arial" panose="020B0604020202020204" pitchFamily="34" charset="0"/>
              </a:rPr>
              <a:t>: the length of rays that the Cervus has.</a:t>
            </a:r>
          </a:p>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Lifespan = 10</a:t>
            </a:r>
          </a:p>
          <a:p>
            <a:pPr marL="0" marR="0" algn="l" rtl="1">
              <a:lnSpc>
                <a:spcPct val="90000"/>
              </a:lnSpc>
              <a:spcBef>
                <a:spcPts val="0"/>
              </a:spcBef>
              <a:spcAft>
                <a:spcPts val="800"/>
              </a:spcAft>
            </a:pPr>
            <a:endParaRPr lang="en-US" kern="100" dirty="0">
              <a:effectLst/>
              <a:latin typeface="Aptos" panose="020B0004020202020204" pitchFamily="34" charset="0"/>
              <a:ea typeface="Aptos" panose="020B0004020202020204" pitchFamily="34" charset="0"/>
              <a:cs typeface="Arial" panose="020B0604020202020204" pitchFamily="34" charset="0"/>
            </a:endParaRPr>
          </a:p>
          <a:p>
            <a:pPr marL="0" marR="0" algn="l" rtl="1">
              <a:lnSpc>
                <a:spcPct val="90000"/>
              </a:lnSpc>
              <a:spcBef>
                <a:spcPts val="0"/>
              </a:spcBef>
              <a:spcAft>
                <a:spcPts val="800"/>
              </a:spcAft>
            </a:pPr>
            <a:r>
              <a:rPr lang="en-US" kern="100" dirty="0">
                <a:effectLst/>
                <a:latin typeface="Aptos" panose="020B0004020202020204" pitchFamily="34" charset="0"/>
                <a:ea typeface="Aptos" panose="020B0004020202020204" pitchFamily="34" charset="0"/>
                <a:cs typeface="Arial" panose="020B0604020202020204" pitchFamily="34" charset="0"/>
              </a:rPr>
              <a:t>Functions:</a:t>
            </a:r>
          </a:p>
          <a:p>
            <a:pPr marL="0" marR="0" algn="l" rtl="1">
              <a:lnSpc>
                <a:spcPct val="90000"/>
              </a:lnSpc>
              <a:spcBef>
                <a:spcPts val="0"/>
              </a:spcBef>
              <a:spcAft>
                <a:spcPts val="300"/>
              </a:spcAft>
            </a:pPr>
            <a:r>
              <a:rPr lang="en-US" kern="100" dirty="0">
                <a:effectLst/>
                <a:latin typeface="Aptos" panose="020B0004020202020204" pitchFamily="34" charset="0"/>
                <a:ea typeface="Aptos" panose="020B0004020202020204" pitchFamily="34" charset="0"/>
                <a:cs typeface="Arial" panose="020B0604020202020204" pitchFamily="34" charset="0"/>
              </a:rPr>
              <a:t>Get, Set: get and sets the length of the rays.</a:t>
            </a:r>
          </a:p>
          <a:p>
            <a:pPr marL="0" marR="0" algn="l" rtl="1">
              <a:lnSpc>
                <a:spcPct val="90000"/>
              </a:lnSpc>
              <a:spcBef>
                <a:spcPts val="0"/>
              </a:spcBef>
              <a:spcAft>
                <a:spcPts val="300"/>
              </a:spcAft>
            </a:pPr>
            <a:r>
              <a:rPr lang="en-US" kern="100" dirty="0">
                <a:effectLst/>
                <a:latin typeface="Aptos" panose="020B0004020202020204" pitchFamily="34" charset="0"/>
                <a:ea typeface="Aptos" panose="020B0004020202020204" pitchFamily="34" charset="0"/>
                <a:cs typeface="Arial" panose="020B0604020202020204" pitchFamily="34" charset="0"/>
              </a:rPr>
              <a:t>Get Gender: (gender cant be set) gets the gender of the </a:t>
            </a:r>
            <a:r>
              <a:rPr lang="en-US" kern="100" dirty="0" err="1">
                <a:effectLst/>
                <a:latin typeface="Aptos" panose="020B0004020202020204" pitchFamily="34" charset="0"/>
                <a:ea typeface="Aptos" panose="020B0004020202020204" pitchFamily="34" charset="0"/>
                <a:cs typeface="Arial" panose="020B0604020202020204" pitchFamily="34" charset="0"/>
              </a:rPr>
              <a:t>cevus</a:t>
            </a:r>
            <a:r>
              <a:rPr lang="en-US" kern="100" dirty="0">
                <a:effectLst/>
                <a:latin typeface="Aptos" panose="020B0004020202020204" pitchFamily="34" charset="0"/>
                <a:ea typeface="Aptos" panose="020B0004020202020204" pitchFamily="34" charset="0"/>
                <a:cs typeface="Arial" panose="020B0604020202020204" pitchFamily="34" charset="0"/>
              </a:rPr>
              <a:t>.</a:t>
            </a:r>
          </a:p>
          <a:p>
            <a:pPr marL="0" marR="0" algn="l" rtl="1">
              <a:lnSpc>
                <a:spcPct val="90000"/>
              </a:lnSpc>
              <a:spcBef>
                <a:spcPts val="0"/>
              </a:spcBef>
              <a:spcAft>
                <a:spcPts val="300"/>
              </a:spcAft>
            </a:pPr>
            <a:r>
              <a:rPr lang="en-US" kern="100" dirty="0">
                <a:effectLst/>
                <a:latin typeface="Aptos" panose="020B0004020202020204" pitchFamily="34" charset="0"/>
                <a:ea typeface="Aptos" panose="020B0004020202020204" pitchFamily="34" charset="0"/>
                <a:cs typeface="Arial" panose="020B0604020202020204" pitchFamily="34" charset="0"/>
              </a:rPr>
              <a:t>Feed: the food that needs per day (age times meat).</a:t>
            </a:r>
          </a:p>
          <a:p>
            <a:pPr marL="0" marR="0" algn="l" rtl="1">
              <a:lnSpc>
                <a:spcPct val="90000"/>
              </a:lnSpc>
              <a:spcBef>
                <a:spcPts val="0"/>
              </a:spcBef>
              <a:spcAft>
                <a:spcPts val="300"/>
              </a:spcAft>
            </a:pPr>
            <a:r>
              <a:rPr lang="en-US" kern="100" dirty="0" err="1">
                <a:effectLst/>
                <a:latin typeface="Aptos" panose="020B0004020202020204" pitchFamily="34" charset="0"/>
                <a:ea typeface="Aptos" panose="020B0004020202020204" pitchFamily="34" charset="0"/>
                <a:cs typeface="Arial" panose="020B0604020202020204" pitchFamily="34" charset="0"/>
              </a:rPr>
              <a:t>makeNoise</a:t>
            </a:r>
            <a:r>
              <a:rPr lang="en-US" kern="100" dirty="0">
                <a:effectLst/>
                <a:latin typeface="Aptos" panose="020B0004020202020204" pitchFamily="34" charset="0"/>
                <a:ea typeface="Aptos" panose="020B0004020202020204" pitchFamily="34" charset="0"/>
                <a:cs typeface="Arial" panose="020B0604020202020204" pitchFamily="34" charset="0"/>
              </a:rPr>
              <a:t>: the noise the </a:t>
            </a:r>
            <a:r>
              <a:rPr lang="en-US" kern="100" dirty="0" err="1">
                <a:effectLst/>
                <a:latin typeface="Aptos" panose="020B0004020202020204" pitchFamily="34" charset="0"/>
                <a:ea typeface="Aptos" panose="020B0004020202020204" pitchFamily="34" charset="0"/>
                <a:cs typeface="Arial" panose="020B0604020202020204" pitchFamily="34" charset="0"/>
              </a:rPr>
              <a:t>cevus</a:t>
            </a:r>
            <a:r>
              <a:rPr lang="en-US" kern="100" dirty="0">
                <a:effectLst/>
                <a:latin typeface="Aptos" panose="020B0004020202020204" pitchFamily="34" charset="0"/>
                <a:ea typeface="Aptos" panose="020B0004020202020204" pitchFamily="34" charset="0"/>
                <a:cs typeface="Arial" panose="020B0604020202020204" pitchFamily="34" charset="0"/>
              </a:rPr>
              <a:t> make (</a:t>
            </a:r>
            <a:r>
              <a:rPr lang="en-US" kern="100" dirty="0" err="1">
                <a:effectLst/>
                <a:latin typeface="Aptos" panose="020B0004020202020204" pitchFamily="34" charset="0"/>
                <a:ea typeface="Aptos" panose="020B0004020202020204" pitchFamily="34" charset="0"/>
                <a:cs typeface="Arial" panose="020B0604020202020204" pitchFamily="34" charset="0"/>
              </a:rPr>
              <a:t>OhOhOh</a:t>
            </a:r>
            <a:r>
              <a:rPr lang="en-US" kern="100" dirty="0">
                <a:effectLst/>
                <a:latin typeface="Aptos" panose="020B0004020202020204" pitchFamily="34" charset="0"/>
                <a:ea typeface="Aptos" panose="020B0004020202020204" pitchFamily="34" charset="0"/>
                <a:cs typeface="Arial" panose="020B0604020202020204" pitchFamily="34" charset="0"/>
              </a:rPr>
              <a:t>).</a:t>
            </a:r>
          </a:p>
          <a:p>
            <a:pPr algn="l">
              <a:lnSpc>
                <a:spcPct val="90000"/>
              </a:lnSpc>
            </a:pPr>
            <a:endParaRPr lang="he-IL" dirty="0"/>
          </a:p>
        </p:txBody>
      </p:sp>
    </p:spTree>
    <p:extLst>
      <p:ext uri="{BB962C8B-B14F-4D97-AF65-F5344CB8AC3E}">
        <p14:creationId xmlns:p14="http://schemas.microsoft.com/office/powerpoint/2010/main" val="18290811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יונים">
  <a:themeElements>
    <a:clrScheme name="יונים">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יונים">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יונים">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506</TotalTime>
  <Words>1765</Words>
  <Application>Microsoft Office PowerPoint</Application>
  <PresentationFormat>מסך רחב</PresentationFormat>
  <Paragraphs>151</Paragraphs>
  <Slides>31</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31</vt:i4>
      </vt:variant>
    </vt:vector>
  </HeadingPairs>
  <TitlesOfParts>
    <vt:vector size="36" baseType="lpstr">
      <vt:lpstr>Aptos</vt:lpstr>
      <vt:lpstr>Arial</vt:lpstr>
      <vt:lpstr>Century Gothic</vt:lpstr>
      <vt:lpstr>Wingdings 3</vt:lpstr>
      <vt:lpstr>יונים</vt:lpstr>
      <vt:lpstr>מצגת של PowerPoint‏</vt:lpstr>
      <vt:lpstr>Description  of the  program </vt:lpstr>
      <vt:lpstr>SO WHY DATABASE?</vt:lpstr>
      <vt:lpstr>מצגת של PowerPoint‏</vt:lpstr>
      <vt:lpstr>ENTITIES</vt:lpstr>
      <vt:lpstr>Zoo</vt:lpstr>
      <vt:lpstr>Animal (Base Entity): </vt:lpstr>
      <vt:lpstr>Penguin (Subclass of animal)</vt:lpstr>
      <vt:lpstr>Cervus (Subclass of animal)</vt:lpstr>
      <vt:lpstr>Lemur (Subclass of animal)</vt:lpstr>
      <vt:lpstr>Carnivore (Subclass of animal)</vt:lpstr>
      <vt:lpstr>Lion (Subclass of Carnivore)</vt:lpstr>
      <vt:lpstr>Tiger (Subclass of Carnivore)</vt:lpstr>
      <vt:lpstr>Fish (Subclass of animal)</vt:lpstr>
      <vt:lpstr>GoldFish, ClownFish, AquatiumFish (Subclass of fish)</vt:lpstr>
      <vt:lpstr>UML</vt:lpstr>
      <vt:lpstr>Now for the database part!</vt:lpstr>
      <vt:lpstr>fish</vt:lpstr>
      <vt:lpstr>Other animals</vt:lpstr>
      <vt:lpstr>Create</vt:lpstr>
      <vt:lpstr>מצגת של PowerPoint‏</vt:lpstr>
      <vt:lpstr>SELECT</vt:lpstr>
      <vt:lpstr>מצגת של PowerPoint‏</vt:lpstr>
      <vt:lpstr>INSERT</vt:lpstr>
      <vt:lpstr>מצגת של PowerPoint‏</vt:lpstr>
      <vt:lpstr>UPDATE</vt:lpstr>
      <vt:lpstr>מצגת של PowerPoint‏</vt:lpstr>
      <vt:lpstr>DELETE</vt:lpstr>
      <vt:lpstr>מצגת של PowerPoint‏</vt:lpstr>
      <vt:lpstr>New database</vt:lpstr>
      <vt:lpstr>ERD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Ron Golan</dc:creator>
  <cp:lastModifiedBy>Ron Golan</cp:lastModifiedBy>
  <cp:revision>36</cp:revision>
  <dcterms:created xsi:type="dcterms:W3CDTF">2024-09-07T12:08:59Z</dcterms:created>
  <dcterms:modified xsi:type="dcterms:W3CDTF">2024-09-25T11:19:45Z</dcterms:modified>
</cp:coreProperties>
</file>